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4"/>
  </p:notesMasterIdLst>
  <p:sldIdLst>
    <p:sldId id="257" r:id="rId4"/>
    <p:sldId id="258" r:id="rId5"/>
    <p:sldId id="259" r:id="rId6"/>
    <p:sldId id="260" r:id="rId7"/>
    <p:sldId id="261" r:id="rId8"/>
    <p:sldId id="263" r:id="rId9"/>
    <p:sldId id="264" r:id="rId10"/>
    <p:sldId id="265" r:id="rId11"/>
    <p:sldId id="267" r:id="rId12"/>
    <p:sldId id="266" r:id="rId13"/>
  </p:sldIdLst>
  <p:sldSz cx="9144000" cy="5143500" type="screen16x9"/>
  <p:notesSz cx="6858000" cy="9144000"/>
  <p:embeddedFontLst>
    <p:embeddedFont>
      <p:font typeface="Dosis" panose="020B0604020202020204" charset="0"/>
      <p:regular r:id="rId15"/>
      <p:bold r:id="rId16"/>
    </p:embeddedFont>
    <p:embeddedFont>
      <p:font typeface="Roboto" panose="020B0604020202020204" charset="0"/>
      <p:regular r:id="rId17"/>
      <p:bold r:id="rId18"/>
      <p:italic r:id="rId19"/>
      <p:boldItalic r:id="rId20"/>
    </p:embeddedFont>
    <p:embeddedFont>
      <p:font typeface="Roboto Black" panose="020B0604020202020204" charset="0"/>
      <p:bold r:id="rId21"/>
      <p:boldItalic r:id="rId22"/>
    </p:embeddedFont>
    <p:embeddedFont>
      <p:font typeface="Roboto Thin"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678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34813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2107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NZ" sz="5600" dirty="0">
                <a:solidFill>
                  <a:schemeClr val="lt1"/>
                </a:solidFill>
                <a:latin typeface="Roboto Black"/>
                <a:ea typeface="Roboto Black"/>
                <a:cs typeface="Roboto Black"/>
                <a:sym typeface="Roboto Black"/>
              </a:rPr>
              <a:t>User Churn </a:t>
            </a:r>
            <a:r>
              <a:rPr lang="en-NZ" sz="5600" dirty="0" err="1">
                <a:solidFill>
                  <a:schemeClr val="lt1"/>
                </a:solidFill>
                <a:latin typeface="Roboto Black"/>
                <a:ea typeface="Roboto Black"/>
                <a:cs typeface="Roboto Black"/>
                <a:sym typeface="Roboto Black"/>
              </a:rPr>
              <a:t>Codeflix</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NZ" sz="2800" dirty="0">
                <a:solidFill>
                  <a:srgbClr val="EFEFEF"/>
                </a:solidFill>
                <a:latin typeface="Roboto Thin"/>
                <a:ea typeface="Roboto Thin"/>
                <a:cs typeface="Roboto Thin"/>
                <a:sym typeface="Roboto Thin"/>
              </a:rPr>
              <a:t>Piao Ye</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Oct 03, 2019</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23">
            <a:extLst>
              <a:ext uri="{FF2B5EF4-FFF2-40B4-BE49-F238E27FC236}">
                <a16:creationId xmlns:a16="http://schemas.microsoft.com/office/drawing/2014/main" id="{14A56A00-4E52-47CA-B38E-99CFD1450EE9}"/>
              </a:ext>
            </a:extLst>
          </p:cNvPr>
          <p:cNvSpPr txBox="1"/>
          <p:nvPr/>
        </p:nvSpPr>
        <p:spPr>
          <a:xfrm>
            <a:off x="0" y="0"/>
            <a:ext cx="9144000" cy="51435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1000" dirty="0">
                <a:latin typeface="Courier New"/>
                <a:ea typeface="Courier New"/>
                <a:cs typeface="Courier New"/>
                <a:sym typeface="Courier New"/>
              </a:rPr>
              <a:t> WITH months AS </a:t>
            </a:r>
          </a:p>
          <a:p>
            <a:pPr lvl="0">
              <a:buClr>
                <a:schemeClr val="dk1"/>
              </a:buClr>
              <a:buSzPts val="1100"/>
            </a:pPr>
            <a:r>
              <a:rPr lang="en-NZ" sz="1000" dirty="0">
                <a:latin typeface="Courier New"/>
                <a:ea typeface="Courier New"/>
                <a:cs typeface="Courier New"/>
                <a:sym typeface="Courier New"/>
              </a:rPr>
              <a:t> (SELECT </a:t>
            </a:r>
          </a:p>
          <a:p>
            <a:pPr lvl="0">
              <a:buClr>
                <a:schemeClr val="dk1"/>
              </a:buClr>
              <a:buSzPts val="1100"/>
            </a:pPr>
            <a:r>
              <a:rPr lang="en-NZ" sz="1000" dirty="0">
                <a:latin typeface="Courier New"/>
                <a:ea typeface="Courier New"/>
                <a:cs typeface="Courier New"/>
                <a:sym typeface="Courier New"/>
              </a:rPr>
              <a:t> '2017-01-01' AS </a:t>
            </a:r>
            <a:r>
              <a:rPr lang="en-NZ" sz="1000" dirty="0" err="1">
                <a:latin typeface="Courier New"/>
                <a:ea typeface="Courier New"/>
                <a:cs typeface="Courier New"/>
                <a:sym typeface="Courier New"/>
              </a:rPr>
              <a:t>first_day</a:t>
            </a:r>
            <a:r>
              <a:rPr lang="en-NZ" sz="1000" dirty="0">
                <a:latin typeface="Courier New"/>
                <a:ea typeface="Courier New"/>
                <a:cs typeface="Courier New"/>
                <a:sym typeface="Courier New"/>
              </a:rPr>
              <a:t>,</a:t>
            </a:r>
          </a:p>
          <a:p>
            <a:pPr lvl="0">
              <a:buClr>
                <a:schemeClr val="dk1"/>
              </a:buClr>
              <a:buSzPts val="1100"/>
            </a:pPr>
            <a:r>
              <a:rPr lang="en-NZ" sz="1000" dirty="0">
                <a:latin typeface="Courier New"/>
                <a:ea typeface="Courier New"/>
                <a:cs typeface="Courier New"/>
                <a:sym typeface="Courier New"/>
              </a:rPr>
              <a:t> '2017-01-31' AS </a:t>
            </a:r>
            <a:r>
              <a:rPr lang="en-NZ" sz="1000" dirty="0" err="1">
                <a:latin typeface="Courier New"/>
                <a:ea typeface="Courier New"/>
                <a:cs typeface="Courier New"/>
                <a:sym typeface="Courier New"/>
              </a:rPr>
              <a:t>last_day</a:t>
            </a:r>
            <a:endParaRPr lang="en-NZ" sz="1000" dirty="0">
              <a:latin typeface="Courier New"/>
              <a:ea typeface="Courier New"/>
              <a:cs typeface="Courier New"/>
              <a:sym typeface="Courier New"/>
            </a:endParaRPr>
          </a:p>
          <a:p>
            <a:pPr lvl="0">
              <a:buClr>
                <a:schemeClr val="dk1"/>
              </a:buClr>
              <a:buSzPts val="1100"/>
            </a:pPr>
            <a:r>
              <a:rPr lang="en-NZ" sz="1000" dirty="0">
                <a:latin typeface="Courier New"/>
                <a:ea typeface="Courier New"/>
                <a:cs typeface="Courier New"/>
                <a:sym typeface="Courier New"/>
              </a:rPr>
              <a:t> UNION</a:t>
            </a:r>
          </a:p>
          <a:p>
            <a:pPr lvl="0">
              <a:buClr>
                <a:schemeClr val="dk1"/>
              </a:buClr>
              <a:buSzPts val="1100"/>
            </a:pPr>
            <a:r>
              <a:rPr lang="en-NZ" sz="1000" dirty="0">
                <a:latin typeface="Courier New"/>
                <a:ea typeface="Courier New"/>
                <a:cs typeface="Courier New"/>
                <a:sym typeface="Courier New"/>
              </a:rPr>
              <a:t>  SELECT</a:t>
            </a:r>
          </a:p>
          <a:p>
            <a:pPr lvl="0">
              <a:buClr>
                <a:schemeClr val="dk1"/>
              </a:buClr>
              <a:buSzPts val="1100"/>
            </a:pPr>
            <a:r>
              <a:rPr lang="en-NZ" sz="1000" dirty="0">
                <a:latin typeface="Courier New"/>
                <a:ea typeface="Courier New"/>
                <a:cs typeface="Courier New"/>
                <a:sym typeface="Courier New"/>
              </a:rPr>
              <a:t> '2017-02-01' AS </a:t>
            </a:r>
            <a:r>
              <a:rPr lang="en-NZ" sz="1000" dirty="0" err="1">
                <a:latin typeface="Courier New"/>
                <a:ea typeface="Courier New"/>
                <a:cs typeface="Courier New"/>
                <a:sym typeface="Courier New"/>
              </a:rPr>
              <a:t>first_day</a:t>
            </a:r>
            <a:r>
              <a:rPr lang="en-NZ" sz="1000" dirty="0">
                <a:latin typeface="Courier New"/>
                <a:ea typeface="Courier New"/>
                <a:cs typeface="Courier New"/>
                <a:sym typeface="Courier New"/>
              </a:rPr>
              <a:t>,</a:t>
            </a:r>
          </a:p>
          <a:p>
            <a:pPr lvl="0">
              <a:buClr>
                <a:schemeClr val="dk1"/>
              </a:buClr>
              <a:buSzPts val="1100"/>
            </a:pPr>
            <a:r>
              <a:rPr lang="en-NZ" sz="1000" dirty="0">
                <a:latin typeface="Courier New"/>
                <a:ea typeface="Courier New"/>
                <a:cs typeface="Courier New"/>
                <a:sym typeface="Courier New"/>
              </a:rPr>
              <a:t> '2017-02-28' AS </a:t>
            </a:r>
            <a:r>
              <a:rPr lang="en-NZ" sz="1000" dirty="0" err="1">
                <a:latin typeface="Courier New"/>
                <a:ea typeface="Courier New"/>
                <a:cs typeface="Courier New"/>
                <a:sym typeface="Courier New"/>
              </a:rPr>
              <a:t>last_day</a:t>
            </a:r>
            <a:endParaRPr lang="en-NZ" sz="1000" dirty="0">
              <a:latin typeface="Courier New"/>
              <a:ea typeface="Courier New"/>
              <a:cs typeface="Courier New"/>
              <a:sym typeface="Courier New"/>
            </a:endParaRPr>
          </a:p>
          <a:p>
            <a:pPr lvl="0">
              <a:buClr>
                <a:schemeClr val="dk1"/>
              </a:buClr>
              <a:buSzPts val="1100"/>
            </a:pPr>
            <a:r>
              <a:rPr lang="en-NZ" sz="1000" dirty="0">
                <a:latin typeface="Courier New"/>
                <a:ea typeface="Courier New"/>
                <a:cs typeface="Courier New"/>
                <a:sym typeface="Courier New"/>
              </a:rPr>
              <a:t> UNION</a:t>
            </a:r>
          </a:p>
          <a:p>
            <a:pPr lvl="0">
              <a:buClr>
                <a:schemeClr val="dk1"/>
              </a:buClr>
              <a:buSzPts val="1100"/>
            </a:pPr>
            <a:r>
              <a:rPr lang="en-NZ" sz="1000" dirty="0">
                <a:latin typeface="Courier New"/>
                <a:ea typeface="Courier New"/>
                <a:cs typeface="Courier New"/>
                <a:sym typeface="Courier New"/>
              </a:rPr>
              <a:t> SELECT </a:t>
            </a:r>
          </a:p>
          <a:p>
            <a:pPr lvl="0">
              <a:buClr>
                <a:schemeClr val="dk1"/>
              </a:buClr>
              <a:buSzPts val="1100"/>
            </a:pPr>
            <a:r>
              <a:rPr lang="en-NZ" sz="1000" dirty="0">
                <a:latin typeface="Courier New"/>
                <a:ea typeface="Courier New"/>
                <a:cs typeface="Courier New"/>
                <a:sym typeface="Courier New"/>
              </a:rPr>
              <a:t> '2017-03-01' AS </a:t>
            </a:r>
            <a:r>
              <a:rPr lang="en-NZ" sz="1000" dirty="0" err="1">
                <a:latin typeface="Courier New"/>
                <a:ea typeface="Courier New"/>
                <a:cs typeface="Courier New"/>
                <a:sym typeface="Courier New"/>
              </a:rPr>
              <a:t>first_day</a:t>
            </a:r>
            <a:r>
              <a:rPr lang="en-NZ" sz="1000" dirty="0">
                <a:latin typeface="Courier New"/>
                <a:ea typeface="Courier New"/>
                <a:cs typeface="Courier New"/>
                <a:sym typeface="Courier New"/>
              </a:rPr>
              <a:t>,</a:t>
            </a:r>
          </a:p>
          <a:p>
            <a:pPr lvl="0">
              <a:buClr>
                <a:schemeClr val="dk1"/>
              </a:buClr>
              <a:buSzPts val="1100"/>
            </a:pPr>
            <a:r>
              <a:rPr lang="en-NZ" sz="1000" dirty="0">
                <a:latin typeface="Courier New"/>
                <a:ea typeface="Courier New"/>
                <a:cs typeface="Courier New"/>
                <a:sym typeface="Courier New"/>
              </a:rPr>
              <a:t> '2017-03-31' AS </a:t>
            </a:r>
            <a:r>
              <a:rPr lang="en-NZ" sz="1000" dirty="0" err="1">
                <a:latin typeface="Courier New"/>
                <a:ea typeface="Courier New"/>
                <a:cs typeface="Courier New"/>
                <a:sym typeface="Courier New"/>
              </a:rPr>
              <a:t>last_day</a:t>
            </a:r>
            <a:r>
              <a:rPr lang="en-NZ" sz="1000" dirty="0">
                <a:latin typeface="Courier New"/>
                <a:ea typeface="Courier New"/>
                <a:cs typeface="Courier New"/>
                <a:sym typeface="Courier New"/>
              </a:rPr>
              <a:t>),</a:t>
            </a:r>
          </a:p>
          <a:p>
            <a:pPr lvl="0">
              <a:buClr>
                <a:schemeClr val="dk1"/>
              </a:buClr>
              <a:buSzPts val="1100"/>
            </a:pPr>
            <a:r>
              <a:rPr lang="en-NZ" sz="1000" dirty="0">
                <a:latin typeface="Courier New"/>
                <a:ea typeface="Courier New"/>
                <a:cs typeface="Courier New"/>
                <a:sym typeface="Courier New"/>
              </a:rPr>
              <a:t> </a:t>
            </a:r>
            <a:r>
              <a:rPr lang="en-NZ" sz="1000" dirty="0" err="1">
                <a:latin typeface="Courier New"/>
                <a:ea typeface="Courier New"/>
                <a:cs typeface="Courier New"/>
                <a:sym typeface="Courier New"/>
              </a:rPr>
              <a:t>cross_join</a:t>
            </a:r>
            <a:r>
              <a:rPr lang="en-NZ" sz="1000" dirty="0">
                <a:latin typeface="Courier New"/>
                <a:ea typeface="Courier New"/>
                <a:cs typeface="Courier New"/>
                <a:sym typeface="Courier New"/>
              </a:rPr>
              <a:t> AS</a:t>
            </a:r>
          </a:p>
          <a:p>
            <a:pPr lvl="0">
              <a:buClr>
                <a:schemeClr val="dk1"/>
              </a:buClr>
              <a:buSzPts val="1100"/>
            </a:pPr>
            <a:r>
              <a:rPr lang="en-NZ" sz="1000" dirty="0">
                <a:latin typeface="Courier New"/>
                <a:ea typeface="Courier New"/>
                <a:cs typeface="Courier New"/>
                <a:sym typeface="Courier New"/>
              </a:rPr>
              <a:t> (SELECT *</a:t>
            </a:r>
          </a:p>
          <a:p>
            <a:pPr lvl="0">
              <a:buClr>
                <a:schemeClr val="dk1"/>
              </a:buClr>
              <a:buSzPts val="1100"/>
            </a:pPr>
            <a:r>
              <a:rPr lang="en-NZ" sz="1000" dirty="0">
                <a:latin typeface="Courier New"/>
                <a:ea typeface="Courier New"/>
                <a:cs typeface="Courier New"/>
                <a:sym typeface="Courier New"/>
              </a:rPr>
              <a:t>  FROM subscriptions</a:t>
            </a:r>
          </a:p>
          <a:p>
            <a:pPr lvl="0">
              <a:buClr>
                <a:schemeClr val="dk1"/>
              </a:buClr>
              <a:buSzPts val="1100"/>
            </a:pPr>
            <a:r>
              <a:rPr lang="en-NZ" sz="1000" dirty="0">
                <a:latin typeface="Courier New"/>
                <a:ea typeface="Courier New"/>
                <a:cs typeface="Courier New"/>
                <a:sym typeface="Courier New"/>
              </a:rPr>
              <a:t> CROSS JOIN months),</a:t>
            </a:r>
          </a:p>
          <a:p>
            <a:pPr lvl="0">
              <a:buClr>
                <a:schemeClr val="dk1"/>
              </a:buClr>
              <a:buSzPts val="1100"/>
            </a:pPr>
            <a:r>
              <a:rPr lang="en-NZ" sz="1000" dirty="0">
                <a:latin typeface="Courier New"/>
                <a:ea typeface="Courier New"/>
                <a:cs typeface="Courier New"/>
                <a:sym typeface="Courier New"/>
              </a:rPr>
              <a:t> status AS </a:t>
            </a:r>
          </a:p>
          <a:p>
            <a:pPr lvl="0">
              <a:buClr>
                <a:schemeClr val="dk1"/>
              </a:buClr>
              <a:buSzPts val="1100"/>
            </a:pPr>
            <a:r>
              <a:rPr lang="en-NZ" sz="1000" dirty="0">
                <a:latin typeface="Courier New"/>
                <a:ea typeface="Courier New"/>
                <a:cs typeface="Courier New"/>
                <a:sym typeface="Courier New"/>
              </a:rPr>
              <a:t> (SELECT id, </a:t>
            </a:r>
            <a:r>
              <a:rPr lang="en-NZ" sz="1000" dirty="0" err="1">
                <a:latin typeface="Courier New"/>
                <a:ea typeface="Courier New"/>
                <a:cs typeface="Courier New"/>
                <a:sym typeface="Courier New"/>
              </a:rPr>
              <a:t>first_day</a:t>
            </a:r>
            <a:r>
              <a:rPr lang="en-NZ" sz="1000" dirty="0">
                <a:latin typeface="Courier New"/>
                <a:ea typeface="Courier New"/>
                <a:cs typeface="Courier New"/>
                <a:sym typeface="Courier New"/>
              </a:rPr>
              <a:t> as month, segment,</a:t>
            </a:r>
          </a:p>
          <a:p>
            <a:pPr lvl="0">
              <a:buClr>
                <a:schemeClr val="dk1"/>
              </a:buClr>
              <a:buSzPts val="1100"/>
            </a:pPr>
            <a:r>
              <a:rPr lang="en-NZ" sz="1000" dirty="0">
                <a:latin typeface="Courier New"/>
                <a:ea typeface="Courier New"/>
                <a:cs typeface="Courier New"/>
                <a:sym typeface="Courier New"/>
              </a:rPr>
              <a:t>  CASE </a:t>
            </a:r>
          </a:p>
          <a:p>
            <a:pPr lvl="0">
              <a:buClr>
                <a:schemeClr val="dk1"/>
              </a:buClr>
              <a:buSzPts val="1100"/>
            </a:pPr>
            <a:r>
              <a:rPr lang="en-NZ" sz="1000" dirty="0">
                <a:latin typeface="Courier New"/>
                <a:ea typeface="Courier New"/>
                <a:cs typeface="Courier New"/>
                <a:sym typeface="Courier New"/>
              </a:rPr>
              <a:t>    WHEN (</a:t>
            </a:r>
            <a:r>
              <a:rPr lang="en-NZ" sz="1000" dirty="0" err="1">
                <a:latin typeface="Courier New"/>
                <a:ea typeface="Courier New"/>
                <a:cs typeface="Courier New"/>
                <a:sym typeface="Courier New"/>
              </a:rPr>
              <a:t>subscription_start</a:t>
            </a:r>
            <a:r>
              <a:rPr lang="en-NZ" sz="1000" dirty="0">
                <a:latin typeface="Courier New"/>
                <a:ea typeface="Courier New"/>
                <a:cs typeface="Courier New"/>
                <a:sym typeface="Courier New"/>
              </a:rPr>
              <a:t> &lt; </a:t>
            </a:r>
            <a:r>
              <a:rPr lang="en-NZ" sz="1000" dirty="0" err="1">
                <a:latin typeface="Courier New"/>
                <a:ea typeface="Courier New"/>
                <a:cs typeface="Courier New"/>
                <a:sym typeface="Courier New"/>
              </a:rPr>
              <a:t>first_day</a:t>
            </a:r>
            <a:r>
              <a:rPr lang="en-NZ" sz="1000" dirty="0">
                <a:latin typeface="Courier New"/>
                <a:ea typeface="Courier New"/>
                <a:cs typeface="Courier New"/>
                <a:sym typeface="Courier New"/>
              </a:rPr>
              <a:t>) AND</a:t>
            </a:r>
          </a:p>
          <a:p>
            <a:pPr lvl="0">
              <a:buClr>
                <a:schemeClr val="dk1"/>
              </a:buClr>
              <a:buSzPts val="1100"/>
            </a:pPr>
            <a:r>
              <a:rPr lang="en-NZ" sz="1000" dirty="0">
                <a:latin typeface="Courier New"/>
                <a:ea typeface="Courier New"/>
                <a:cs typeface="Courier New"/>
                <a:sym typeface="Courier New"/>
              </a:rPr>
              <a:t>    (</a:t>
            </a:r>
            <a:r>
              <a:rPr lang="en-NZ" sz="1000" dirty="0" err="1">
                <a:latin typeface="Courier New"/>
                <a:ea typeface="Courier New"/>
                <a:cs typeface="Courier New"/>
                <a:sym typeface="Courier New"/>
              </a:rPr>
              <a:t>subscription_end</a:t>
            </a:r>
            <a:r>
              <a:rPr lang="en-NZ" sz="1000" dirty="0">
                <a:latin typeface="Courier New"/>
                <a:ea typeface="Courier New"/>
                <a:cs typeface="Courier New"/>
                <a:sym typeface="Courier New"/>
              </a:rPr>
              <a:t> &gt; </a:t>
            </a:r>
            <a:r>
              <a:rPr lang="en-NZ" sz="1000" dirty="0" err="1">
                <a:latin typeface="Courier New"/>
                <a:ea typeface="Courier New"/>
                <a:cs typeface="Courier New"/>
                <a:sym typeface="Courier New"/>
              </a:rPr>
              <a:t>first_day</a:t>
            </a:r>
            <a:r>
              <a:rPr lang="en-NZ" sz="1000" dirty="0">
                <a:latin typeface="Courier New"/>
                <a:ea typeface="Courier New"/>
                <a:cs typeface="Courier New"/>
                <a:sym typeface="Courier New"/>
              </a:rPr>
              <a:t> OR </a:t>
            </a:r>
            <a:r>
              <a:rPr lang="en-NZ" sz="1000" dirty="0" err="1">
                <a:latin typeface="Courier New"/>
                <a:ea typeface="Courier New"/>
                <a:cs typeface="Courier New"/>
                <a:sym typeface="Courier New"/>
              </a:rPr>
              <a:t>subscription_end</a:t>
            </a:r>
            <a:r>
              <a:rPr lang="en-NZ" sz="1000" dirty="0">
                <a:latin typeface="Courier New"/>
                <a:ea typeface="Courier New"/>
                <a:cs typeface="Courier New"/>
                <a:sym typeface="Courier New"/>
              </a:rPr>
              <a:t> IS NULL) THEN 1 ELSE 0 END AS </a:t>
            </a:r>
            <a:r>
              <a:rPr lang="en-NZ" sz="1000" dirty="0" err="1">
                <a:latin typeface="Courier New"/>
                <a:ea typeface="Courier New"/>
                <a:cs typeface="Courier New"/>
                <a:sym typeface="Courier New"/>
              </a:rPr>
              <a:t>is_active</a:t>
            </a:r>
            <a:r>
              <a:rPr lang="en-NZ" sz="1000" dirty="0">
                <a:latin typeface="Courier New"/>
                <a:ea typeface="Courier New"/>
                <a:cs typeface="Courier New"/>
                <a:sym typeface="Courier New"/>
              </a:rPr>
              <a:t>,</a:t>
            </a:r>
          </a:p>
          <a:p>
            <a:pPr lvl="0">
              <a:buClr>
                <a:schemeClr val="dk1"/>
              </a:buClr>
              <a:buSzPts val="1100"/>
            </a:pPr>
            <a:r>
              <a:rPr lang="en-NZ" sz="1000" dirty="0">
                <a:latin typeface="Courier New"/>
                <a:ea typeface="Courier New"/>
                <a:cs typeface="Courier New"/>
                <a:sym typeface="Courier New"/>
              </a:rPr>
              <a:t>  CASE </a:t>
            </a:r>
          </a:p>
          <a:p>
            <a:pPr lvl="0">
              <a:buClr>
                <a:schemeClr val="dk1"/>
              </a:buClr>
              <a:buSzPts val="1100"/>
            </a:pPr>
            <a:r>
              <a:rPr lang="en-NZ" sz="1000" dirty="0">
                <a:latin typeface="Courier New"/>
                <a:ea typeface="Courier New"/>
                <a:cs typeface="Courier New"/>
                <a:sym typeface="Courier New"/>
              </a:rPr>
              <a:t>    WHEN (</a:t>
            </a:r>
            <a:r>
              <a:rPr lang="en-NZ" sz="1000" dirty="0" err="1">
                <a:latin typeface="Courier New"/>
                <a:ea typeface="Courier New"/>
                <a:cs typeface="Courier New"/>
                <a:sym typeface="Courier New"/>
              </a:rPr>
              <a:t>subscription_start</a:t>
            </a:r>
            <a:r>
              <a:rPr lang="en-NZ" sz="1000" dirty="0">
                <a:latin typeface="Courier New"/>
                <a:ea typeface="Courier New"/>
                <a:cs typeface="Courier New"/>
                <a:sym typeface="Courier New"/>
              </a:rPr>
              <a:t> &lt; </a:t>
            </a:r>
            <a:r>
              <a:rPr lang="en-NZ" sz="1000" dirty="0" err="1">
                <a:latin typeface="Courier New"/>
                <a:ea typeface="Courier New"/>
                <a:cs typeface="Courier New"/>
                <a:sym typeface="Courier New"/>
              </a:rPr>
              <a:t>first_day</a:t>
            </a:r>
            <a:r>
              <a:rPr lang="en-NZ" sz="1000" dirty="0">
                <a:latin typeface="Courier New"/>
                <a:ea typeface="Courier New"/>
                <a:cs typeface="Courier New"/>
                <a:sym typeface="Courier New"/>
              </a:rPr>
              <a:t>) AND</a:t>
            </a:r>
          </a:p>
          <a:p>
            <a:pPr lvl="0">
              <a:buClr>
                <a:schemeClr val="dk1"/>
              </a:buClr>
              <a:buSzPts val="1100"/>
            </a:pPr>
            <a:r>
              <a:rPr lang="en-NZ" sz="1000" dirty="0">
                <a:latin typeface="Courier New"/>
                <a:ea typeface="Courier New"/>
                <a:cs typeface="Courier New"/>
                <a:sym typeface="Courier New"/>
              </a:rPr>
              <a:t>    (</a:t>
            </a:r>
            <a:r>
              <a:rPr lang="en-NZ" sz="1000" dirty="0" err="1">
                <a:latin typeface="Courier New"/>
                <a:ea typeface="Courier New"/>
                <a:cs typeface="Courier New"/>
                <a:sym typeface="Courier New"/>
              </a:rPr>
              <a:t>subscription_end</a:t>
            </a:r>
            <a:r>
              <a:rPr lang="en-NZ" sz="1000" dirty="0">
                <a:latin typeface="Courier New"/>
                <a:ea typeface="Courier New"/>
                <a:cs typeface="Courier New"/>
                <a:sym typeface="Courier New"/>
              </a:rPr>
              <a:t> BETWEEN </a:t>
            </a:r>
            <a:r>
              <a:rPr lang="en-NZ" sz="1000" dirty="0" err="1">
                <a:latin typeface="Courier New"/>
                <a:ea typeface="Courier New"/>
                <a:cs typeface="Courier New"/>
                <a:sym typeface="Courier New"/>
              </a:rPr>
              <a:t>first_day</a:t>
            </a:r>
            <a:r>
              <a:rPr lang="en-NZ" sz="1000" dirty="0">
                <a:latin typeface="Courier New"/>
                <a:ea typeface="Courier New"/>
                <a:cs typeface="Courier New"/>
                <a:sym typeface="Courier New"/>
              </a:rPr>
              <a:t> AND </a:t>
            </a:r>
            <a:r>
              <a:rPr lang="en-NZ" sz="1000" dirty="0" err="1">
                <a:latin typeface="Courier New"/>
                <a:ea typeface="Courier New"/>
                <a:cs typeface="Courier New"/>
                <a:sym typeface="Courier New"/>
              </a:rPr>
              <a:t>last_day</a:t>
            </a:r>
            <a:r>
              <a:rPr lang="en-NZ" sz="1000" dirty="0">
                <a:latin typeface="Courier New"/>
                <a:ea typeface="Courier New"/>
                <a:cs typeface="Courier New"/>
                <a:sym typeface="Courier New"/>
              </a:rPr>
              <a:t>) THEN 1 ELSE 0 END AS </a:t>
            </a:r>
            <a:r>
              <a:rPr lang="en-NZ" sz="1000" dirty="0" err="1">
                <a:latin typeface="Courier New"/>
                <a:ea typeface="Courier New"/>
                <a:cs typeface="Courier New"/>
                <a:sym typeface="Courier New"/>
              </a:rPr>
              <a:t>is_canceled</a:t>
            </a:r>
            <a:endParaRPr lang="en-NZ" sz="1000" dirty="0">
              <a:latin typeface="Courier New"/>
              <a:ea typeface="Courier New"/>
              <a:cs typeface="Courier New"/>
              <a:sym typeface="Courier New"/>
            </a:endParaRPr>
          </a:p>
          <a:p>
            <a:pPr lvl="0">
              <a:buClr>
                <a:schemeClr val="dk1"/>
              </a:buClr>
              <a:buSzPts val="1100"/>
            </a:pPr>
            <a:r>
              <a:rPr lang="en-NZ" sz="1000" dirty="0">
                <a:latin typeface="Courier New"/>
                <a:ea typeface="Courier New"/>
                <a:cs typeface="Courier New"/>
                <a:sym typeface="Courier New"/>
              </a:rPr>
              <a:t> FROM </a:t>
            </a:r>
            <a:r>
              <a:rPr lang="en-NZ" sz="1000" dirty="0" err="1">
                <a:latin typeface="Courier New"/>
                <a:ea typeface="Courier New"/>
                <a:cs typeface="Courier New"/>
                <a:sym typeface="Courier New"/>
              </a:rPr>
              <a:t>cross_join</a:t>
            </a:r>
            <a:r>
              <a:rPr lang="en-NZ" sz="1000" dirty="0">
                <a:latin typeface="Courier New"/>
                <a:ea typeface="Courier New"/>
                <a:cs typeface="Courier New"/>
                <a:sym typeface="Courier New"/>
              </a:rPr>
              <a:t>),</a:t>
            </a:r>
          </a:p>
          <a:p>
            <a:pPr lvl="0">
              <a:buClr>
                <a:schemeClr val="dk1"/>
              </a:buClr>
              <a:buSzPts val="1100"/>
            </a:pPr>
            <a:r>
              <a:rPr lang="en-NZ" sz="1000" dirty="0">
                <a:latin typeface="Courier New"/>
                <a:ea typeface="Courier New"/>
                <a:cs typeface="Courier New"/>
                <a:sym typeface="Courier New"/>
              </a:rPr>
              <a:t>  </a:t>
            </a:r>
            <a:r>
              <a:rPr lang="en-NZ" sz="1000" dirty="0" err="1">
                <a:latin typeface="Courier New"/>
                <a:ea typeface="Courier New"/>
                <a:cs typeface="Courier New"/>
                <a:sym typeface="Courier New"/>
              </a:rPr>
              <a:t>status_aggregate</a:t>
            </a:r>
            <a:r>
              <a:rPr lang="en-NZ" sz="1000" dirty="0">
                <a:latin typeface="Courier New"/>
                <a:ea typeface="Courier New"/>
                <a:cs typeface="Courier New"/>
                <a:sym typeface="Courier New"/>
              </a:rPr>
              <a:t> AS</a:t>
            </a:r>
          </a:p>
          <a:p>
            <a:pPr lvl="0">
              <a:buClr>
                <a:schemeClr val="dk1"/>
              </a:buClr>
              <a:buSzPts val="1100"/>
            </a:pPr>
            <a:r>
              <a:rPr lang="en-NZ" sz="1000" dirty="0">
                <a:latin typeface="Courier New"/>
                <a:ea typeface="Courier New"/>
                <a:cs typeface="Courier New"/>
                <a:sym typeface="Courier New"/>
              </a:rPr>
              <a:t> (SELECT month, segment, SUM(</a:t>
            </a:r>
            <a:r>
              <a:rPr lang="en-NZ" sz="1000" dirty="0" err="1">
                <a:latin typeface="Courier New"/>
                <a:ea typeface="Courier New"/>
                <a:cs typeface="Courier New"/>
                <a:sym typeface="Courier New"/>
              </a:rPr>
              <a:t>is_active</a:t>
            </a:r>
            <a:r>
              <a:rPr lang="en-NZ" sz="1000" dirty="0">
                <a:latin typeface="Courier New"/>
                <a:ea typeface="Courier New"/>
                <a:cs typeface="Courier New"/>
                <a:sym typeface="Courier New"/>
              </a:rPr>
              <a:t>) AS </a:t>
            </a:r>
            <a:r>
              <a:rPr lang="en-NZ" sz="1000" dirty="0" err="1">
                <a:latin typeface="Courier New"/>
                <a:ea typeface="Courier New"/>
                <a:cs typeface="Courier New"/>
                <a:sym typeface="Courier New"/>
              </a:rPr>
              <a:t>sum_active</a:t>
            </a:r>
            <a:r>
              <a:rPr lang="en-NZ" sz="1000" dirty="0">
                <a:latin typeface="Courier New"/>
                <a:ea typeface="Courier New"/>
                <a:cs typeface="Courier New"/>
                <a:sym typeface="Courier New"/>
              </a:rPr>
              <a:t>, SUM(</a:t>
            </a:r>
            <a:r>
              <a:rPr lang="en-NZ" sz="1000" dirty="0" err="1">
                <a:latin typeface="Courier New"/>
                <a:ea typeface="Courier New"/>
                <a:cs typeface="Courier New"/>
                <a:sym typeface="Courier New"/>
              </a:rPr>
              <a:t>is_canceled</a:t>
            </a:r>
            <a:r>
              <a:rPr lang="en-NZ" sz="1000" dirty="0">
                <a:latin typeface="Courier New"/>
                <a:ea typeface="Courier New"/>
                <a:cs typeface="Courier New"/>
                <a:sym typeface="Courier New"/>
              </a:rPr>
              <a:t>) AS </a:t>
            </a:r>
            <a:r>
              <a:rPr lang="en-NZ" sz="1000" dirty="0" err="1">
                <a:latin typeface="Courier New"/>
                <a:ea typeface="Courier New"/>
                <a:cs typeface="Courier New"/>
                <a:sym typeface="Courier New"/>
              </a:rPr>
              <a:t>sum_canceled</a:t>
            </a:r>
            <a:endParaRPr lang="en-NZ" sz="1000" dirty="0">
              <a:latin typeface="Courier New"/>
              <a:ea typeface="Courier New"/>
              <a:cs typeface="Courier New"/>
              <a:sym typeface="Courier New"/>
            </a:endParaRPr>
          </a:p>
          <a:p>
            <a:pPr lvl="0">
              <a:buClr>
                <a:schemeClr val="dk1"/>
              </a:buClr>
              <a:buSzPts val="1100"/>
            </a:pPr>
            <a:r>
              <a:rPr lang="en-NZ" sz="1000" dirty="0">
                <a:latin typeface="Courier New"/>
                <a:ea typeface="Courier New"/>
                <a:cs typeface="Courier New"/>
                <a:sym typeface="Courier New"/>
              </a:rPr>
              <a:t>  FROM status</a:t>
            </a:r>
          </a:p>
          <a:p>
            <a:pPr lvl="0">
              <a:buClr>
                <a:schemeClr val="dk1"/>
              </a:buClr>
              <a:buSzPts val="1100"/>
            </a:pPr>
            <a:r>
              <a:rPr lang="en-NZ" sz="1000" dirty="0">
                <a:latin typeface="Courier New"/>
                <a:ea typeface="Courier New"/>
                <a:cs typeface="Courier New"/>
                <a:sym typeface="Courier New"/>
              </a:rPr>
              <a:t>  GROUP BY month, segment)</a:t>
            </a:r>
          </a:p>
          <a:p>
            <a:pPr lvl="0">
              <a:buClr>
                <a:schemeClr val="dk1"/>
              </a:buClr>
              <a:buSzPts val="1100"/>
            </a:pPr>
            <a:r>
              <a:rPr lang="en-NZ" sz="1000" dirty="0">
                <a:latin typeface="Courier New"/>
                <a:ea typeface="Courier New"/>
                <a:cs typeface="Courier New"/>
                <a:sym typeface="Courier New"/>
              </a:rPr>
              <a:t>  SELECT month, segment, ROUND(1.0*</a:t>
            </a:r>
            <a:r>
              <a:rPr lang="en-NZ" sz="1000" dirty="0" err="1">
                <a:latin typeface="Courier New"/>
                <a:ea typeface="Courier New"/>
                <a:cs typeface="Courier New"/>
                <a:sym typeface="Courier New"/>
              </a:rPr>
              <a:t>sum_canceled</a:t>
            </a:r>
            <a:r>
              <a:rPr lang="en-NZ" sz="1000" dirty="0">
                <a:latin typeface="Courier New"/>
                <a:ea typeface="Courier New"/>
                <a:cs typeface="Courier New"/>
                <a:sym typeface="Courier New"/>
              </a:rPr>
              <a:t>/sum_active,2) AS </a:t>
            </a:r>
            <a:r>
              <a:rPr lang="en-NZ" sz="1000" dirty="0" err="1">
                <a:latin typeface="Courier New"/>
                <a:ea typeface="Courier New"/>
                <a:cs typeface="Courier New"/>
                <a:sym typeface="Courier New"/>
              </a:rPr>
              <a:t>churn_rate</a:t>
            </a:r>
            <a:endParaRPr lang="en-NZ" sz="1000" dirty="0">
              <a:latin typeface="Courier New"/>
              <a:ea typeface="Courier New"/>
              <a:cs typeface="Courier New"/>
              <a:sym typeface="Courier New"/>
            </a:endParaRPr>
          </a:p>
          <a:p>
            <a:pPr lvl="0">
              <a:buClr>
                <a:schemeClr val="dk1"/>
              </a:buClr>
              <a:buSzPts val="1100"/>
            </a:pPr>
            <a:r>
              <a:rPr lang="en-NZ" sz="1000" dirty="0">
                <a:latin typeface="Courier New"/>
                <a:ea typeface="Courier New"/>
                <a:cs typeface="Courier New"/>
                <a:sym typeface="Courier New"/>
              </a:rPr>
              <a:t>  FROM </a:t>
            </a:r>
            <a:r>
              <a:rPr lang="en-NZ" sz="1000" dirty="0" err="1">
                <a:latin typeface="Courier New"/>
                <a:ea typeface="Courier New"/>
                <a:cs typeface="Courier New"/>
                <a:sym typeface="Courier New"/>
              </a:rPr>
              <a:t>status_aggregate</a:t>
            </a:r>
            <a:endParaRPr lang="en-NZ" sz="1000" dirty="0">
              <a:latin typeface="Courier New"/>
              <a:ea typeface="Courier New"/>
              <a:cs typeface="Courier New"/>
              <a:sym typeface="Courier New"/>
            </a:endParaRPr>
          </a:p>
          <a:p>
            <a:pPr lvl="0">
              <a:buClr>
                <a:schemeClr val="dk1"/>
              </a:buClr>
              <a:buSzPts val="1100"/>
            </a:pPr>
            <a:r>
              <a:rPr lang="en-NZ" sz="1000" dirty="0">
                <a:latin typeface="Courier New"/>
                <a:ea typeface="Courier New"/>
                <a:cs typeface="Courier New"/>
                <a:sym typeface="Courier New"/>
              </a:rPr>
              <a:t>  GROUP BY month, segment;</a:t>
            </a:r>
            <a:endParaRPr sz="1000" dirty="0">
              <a:latin typeface="Courier New"/>
              <a:ea typeface="Courier New"/>
              <a:cs typeface="Courier New"/>
              <a:sym typeface="Courier New"/>
            </a:endParaRPr>
          </a:p>
        </p:txBody>
      </p:sp>
    </p:spTree>
    <p:extLst>
      <p:ext uri="{BB962C8B-B14F-4D97-AF65-F5344CB8AC3E}">
        <p14:creationId xmlns:p14="http://schemas.microsoft.com/office/powerpoint/2010/main" val="2194956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4"/>
            <a:ext cx="8061300" cy="3537313"/>
          </a:xfrm>
          <a:prstGeom prst="rect">
            <a:avLst/>
          </a:prstGeom>
          <a:noFill/>
          <a:ln>
            <a:noFill/>
          </a:ln>
        </p:spPr>
        <p:txBody>
          <a:bodyPr spcFirstLastPara="1" wrap="square" lIns="91425" tIns="91425" rIns="91425" bIns="91425" anchor="ctr" anchorCtr="0">
            <a:noAutofit/>
          </a:bodyPr>
          <a:lstStyle/>
          <a:p>
            <a:pPr marL="457200" lvl="0" indent="-381000">
              <a:lnSpc>
                <a:spcPct val="115000"/>
              </a:lnSpc>
              <a:spcBef>
                <a:spcPts val="1100"/>
              </a:spcBef>
              <a:buClr>
                <a:srgbClr val="222222"/>
              </a:buClr>
              <a:buSzPts val="2400"/>
              <a:buFont typeface="Roboto"/>
              <a:buAutoNum type="arabicPeriod"/>
            </a:pPr>
            <a:r>
              <a:rPr lang="en-NZ" sz="2400" dirty="0">
                <a:solidFill>
                  <a:srgbClr val="222222"/>
                </a:solidFill>
                <a:latin typeface="Roboto"/>
                <a:ea typeface="Roboto"/>
                <a:cs typeface="Roboto"/>
                <a:sym typeface="Roboto"/>
              </a:rPr>
              <a:t>Get familiar with the company.</a:t>
            </a:r>
          </a:p>
          <a:p>
            <a:pPr marL="457200" lvl="4" indent="-381000">
              <a:lnSpc>
                <a:spcPct val="115000"/>
              </a:lnSpc>
              <a:spcBef>
                <a:spcPts val="1100"/>
              </a:spcBef>
              <a:buClr>
                <a:srgbClr val="222222"/>
              </a:buClr>
              <a:buSzPts val="2400"/>
              <a:buFont typeface="Arial" panose="020B0604020202020204" pitchFamily="34" charset="0"/>
              <a:buChar char="•"/>
            </a:pPr>
            <a:r>
              <a:rPr lang="en-NZ" sz="1600" dirty="0">
                <a:solidFill>
                  <a:srgbClr val="222222"/>
                </a:solidFill>
                <a:latin typeface="Roboto"/>
                <a:ea typeface="Roboto"/>
                <a:cs typeface="Roboto"/>
                <a:sym typeface="Roboto"/>
              </a:rPr>
              <a:t>How many months has the company been operating? Which months do you have enough information to calculate a churn rate?</a:t>
            </a:r>
          </a:p>
          <a:p>
            <a:pPr marL="457200" lvl="3" indent="-381000">
              <a:lnSpc>
                <a:spcPct val="115000"/>
              </a:lnSpc>
              <a:spcBef>
                <a:spcPts val="1100"/>
              </a:spcBef>
              <a:buClr>
                <a:srgbClr val="222222"/>
              </a:buClr>
              <a:buSzPts val="2400"/>
              <a:buFont typeface="Arial" panose="020B0604020202020204" pitchFamily="34" charset="0"/>
              <a:buChar char="•"/>
            </a:pPr>
            <a:r>
              <a:rPr lang="en-NZ" sz="1600" dirty="0">
                <a:solidFill>
                  <a:srgbClr val="222222"/>
                </a:solidFill>
                <a:latin typeface="Roboto"/>
                <a:ea typeface="Roboto"/>
                <a:cs typeface="Roboto"/>
                <a:sym typeface="Roboto"/>
              </a:rPr>
              <a:t>What segments of users exist?</a:t>
            </a:r>
            <a:endParaRPr lang="en-NZ" sz="1600" dirty="0">
              <a:solidFill>
                <a:srgbClr val="222222"/>
              </a:solidFill>
              <a:highlight>
                <a:srgbClr val="FFFFFF"/>
              </a:highlight>
              <a:latin typeface="Roboto"/>
              <a:ea typeface="Roboto"/>
              <a:cs typeface="Roboto"/>
              <a:sym typeface="Roboto"/>
            </a:endParaRPr>
          </a:p>
          <a:p>
            <a:pPr marL="457200" indent="-381000">
              <a:lnSpc>
                <a:spcPct val="115000"/>
              </a:lnSpc>
              <a:buClr>
                <a:srgbClr val="222222"/>
              </a:buClr>
              <a:buSzPts val="2400"/>
              <a:buFont typeface="Roboto"/>
              <a:buAutoNum type="arabicPeriod"/>
            </a:pPr>
            <a:r>
              <a:rPr lang="en-NZ" sz="2400" dirty="0">
                <a:solidFill>
                  <a:srgbClr val="222222"/>
                </a:solidFill>
                <a:latin typeface="Roboto"/>
                <a:ea typeface="Roboto"/>
                <a:cs typeface="Roboto"/>
                <a:sym typeface="Roboto"/>
              </a:rPr>
              <a:t>What is the overall churn trend since the company started? Compare the churn rates between user segments.</a:t>
            </a:r>
          </a:p>
          <a:p>
            <a:pPr marL="457200" lvl="0" indent="-381000">
              <a:lnSpc>
                <a:spcPct val="115000"/>
              </a:lnSpc>
              <a:buClr>
                <a:srgbClr val="222222"/>
              </a:buClr>
              <a:buSzPts val="2400"/>
              <a:buFont typeface="Roboto"/>
              <a:buAutoNum type="arabicPeriod"/>
            </a:pPr>
            <a:r>
              <a:rPr lang="en-NZ" sz="2400" dirty="0">
                <a:solidFill>
                  <a:srgbClr val="222222"/>
                </a:solidFill>
                <a:latin typeface="Roboto"/>
                <a:ea typeface="Roboto"/>
                <a:cs typeface="Roboto"/>
                <a:sym typeface="Roboto"/>
              </a:rPr>
              <a:t>What is the alternative way of </a:t>
            </a:r>
            <a:r>
              <a:rPr lang="en-NZ" sz="2400" dirty="0" err="1">
                <a:solidFill>
                  <a:srgbClr val="222222"/>
                </a:solidFill>
                <a:latin typeface="Roboto"/>
                <a:ea typeface="Roboto"/>
                <a:cs typeface="Roboto"/>
                <a:sym typeface="Roboto"/>
              </a:rPr>
              <a:t>quering</a:t>
            </a:r>
            <a:r>
              <a:rPr lang="en-NZ" sz="2400" dirty="0">
                <a:solidFill>
                  <a:srgbClr val="222222"/>
                </a:solidFill>
                <a:latin typeface="Roboto"/>
                <a:ea typeface="Roboto"/>
                <a:cs typeface="Roboto"/>
                <a:sym typeface="Roboto"/>
              </a:rPr>
              <a:t> without hardcoding segment?</a:t>
            </a:r>
          </a:p>
          <a:p>
            <a:pPr marL="76200" lvl="0">
              <a:lnSpc>
                <a:spcPct val="115000"/>
              </a:lnSpc>
              <a:buClr>
                <a:srgbClr val="222222"/>
              </a:buClr>
              <a:buSzPts val="2400"/>
            </a:pPr>
            <a:endParaRPr lang="en-NZ" sz="16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r>
              <a:rPr lang="en" sz="4800" dirty="0">
                <a:solidFill>
                  <a:schemeClr val="lt1"/>
                </a:solidFill>
                <a:latin typeface="Roboto Black"/>
                <a:ea typeface="Roboto Black"/>
                <a:cs typeface="Roboto Black"/>
                <a:sym typeface="Roboto Black"/>
              </a:rPr>
              <a:t>1. </a:t>
            </a:r>
            <a:r>
              <a:rPr lang="en-NZ" sz="4800" dirty="0">
                <a:solidFill>
                  <a:schemeClr val="lt1"/>
                </a:solidFill>
                <a:latin typeface="Roboto Black"/>
                <a:ea typeface="Roboto Black"/>
                <a:cs typeface="Roboto Black"/>
                <a:sym typeface="Roboto Black"/>
              </a:rPr>
              <a:t>Get familiar with the company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NZ" sz="2400" b="1" dirty="0">
                <a:solidFill>
                  <a:srgbClr val="295269"/>
                </a:solidFill>
                <a:latin typeface="Roboto"/>
                <a:ea typeface="Roboto"/>
                <a:cs typeface="Roboto"/>
                <a:sym typeface="Roboto"/>
              </a:rPr>
              <a:t>First look into the subscriptions table</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NZ" sz="1200" dirty="0">
                <a:latin typeface="Roboto"/>
                <a:ea typeface="Roboto"/>
                <a:cs typeface="Roboto"/>
                <a:sym typeface="Roboto"/>
              </a:rPr>
              <a:t>We first took a look at the first few rows of the subscriptions table</a:t>
            </a:r>
            <a:r>
              <a:rPr lang="en" sz="1200" dirty="0">
                <a:latin typeface="Roboto"/>
                <a:ea typeface="Roboto"/>
                <a:cs typeface="Roboto"/>
                <a:sym typeface="Roboto"/>
              </a:rPr>
              <a:t>. </a:t>
            </a:r>
            <a:r>
              <a:rPr lang="en-NZ" sz="1200" dirty="0">
                <a:latin typeface="Roboto"/>
                <a:ea typeface="Roboto"/>
                <a:cs typeface="Roboto"/>
                <a:sym typeface="Roboto"/>
              </a:rPr>
              <a:t>The table includes four columns: the id of subscribers, the start date of their subscription, the end date of their subscription, and the segment the subscribers belong to.</a:t>
            </a:r>
            <a:r>
              <a:rPr lang="en" sz="1200" dirty="0">
                <a:latin typeface="Roboto"/>
                <a:ea typeface="Roboto"/>
                <a:cs typeface="Roboto"/>
                <a:sym typeface="Roboto"/>
              </a:rPr>
              <a:t> </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NZ"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By looking at the first 100 rows, it is found that there are two segments: 87 and 30.</a:t>
            </a:r>
            <a:endParaRPr sz="12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2694661873"/>
              </p:ext>
            </p:extLst>
          </p:nvPr>
        </p:nvGraphicFramePr>
        <p:xfrm>
          <a:off x="177975" y="2993825"/>
          <a:ext cx="8520600" cy="1721450"/>
        </p:xfrm>
        <a:graphic>
          <a:graphicData uri="http://schemas.openxmlformats.org/drawingml/2006/table">
            <a:tbl>
              <a:tblPr>
                <a:noFill/>
                <a:tableStyleId>{8628B589-4659-4227-9C68-565DD4A46BFE}</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gridCol w="1998950">
                  <a:extLst>
                    <a:ext uri="{9D8B030D-6E8A-4147-A177-3AD203B41FA5}">
                      <a16:colId xmlns:a16="http://schemas.microsoft.com/office/drawing/2014/main" val="20003"/>
                    </a:ext>
                  </a:extLst>
                </a:gridCol>
              </a:tblGrid>
              <a:tr h="407950">
                <a:tc>
                  <a:txBody>
                    <a:bodyPr/>
                    <a:lstStyle/>
                    <a:p>
                      <a:pPr marL="0" lvl="0" indent="0" rtl="0">
                        <a:spcBef>
                          <a:spcPts val="0"/>
                        </a:spcBef>
                        <a:spcAft>
                          <a:spcPts val="0"/>
                        </a:spcAft>
                        <a:buNone/>
                      </a:pPr>
                      <a:r>
                        <a:rPr lang="en" sz="1000" b="1" dirty="0">
                          <a:solidFill>
                            <a:srgbClr val="FFFFFF"/>
                          </a:solidFill>
                        </a:rPr>
                        <a:t>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a:solidFill>
                            <a:srgbClr val="FFFFFF"/>
                          </a:solidFill>
                        </a:rPr>
                        <a:t>S</a:t>
                      </a:r>
                      <a:r>
                        <a:rPr lang="en" sz="1000" b="1" dirty="0">
                          <a:solidFill>
                            <a:srgbClr val="FFFFFF"/>
                          </a:solidFill>
                        </a:rPr>
                        <a:t>ubscription_start</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a:solidFill>
                            <a:srgbClr val="FFFFFF"/>
                          </a:solidFill>
                        </a:rPr>
                        <a:t>S</a:t>
                      </a:r>
                      <a:r>
                        <a:rPr lang="en" sz="1000" b="1" dirty="0">
                          <a:solidFill>
                            <a:srgbClr val="FFFFFF"/>
                          </a:solidFill>
                        </a:rPr>
                        <a:t>ubscription_end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segment</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NZ" sz="800" dirty="0"/>
                        <a:t>1</a:t>
                      </a:r>
                      <a:endParaRPr sz="800" dirty="0"/>
                    </a:p>
                  </a:txBody>
                  <a:tcPr marL="91425" marR="91425" marT="91425" marB="91425"/>
                </a:tc>
                <a:tc>
                  <a:txBody>
                    <a:bodyPr/>
                    <a:lstStyle/>
                    <a:p>
                      <a:pPr marL="0" lvl="0" indent="0" rtl="0">
                        <a:spcBef>
                          <a:spcPts val="0"/>
                        </a:spcBef>
                        <a:spcAft>
                          <a:spcPts val="0"/>
                        </a:spcAft>
                        <a:buNone/>
                      </a:pPr>
                      <a:r>
                        <a:rPr lang="en-NZ" sz="800" dirty="0"/>
                        <a:t>2016-12-01</a:t>
                      </a:r>
                      <a:endParaRPr sz="800" dirty="0"/>
                    </a:p>
                  </a:txBody>
                  <a:tcPr marL="91425" marR="91425" marT="91425" marB="91425"/>
                </a:tc>
                <a:tc>
                  <a:txBody>
                    <a:bodyPr/>
                    <a:lstStyle/>
                    <a:p>
                      <a:pPr marL="0" lvl="0" indent="0" rtl="0">
                        <a:spcBef>
                          <a:spcPts val="0"/>
                        </a:spcBef>
                        <a:spcAft>
                          <a:spcPts val="0"/>
                        </a:spcAft>
                        <a:buNone/>
                      </a:pPr>
                      <a:r>
                        <a:rPr lang="en-NZ" sz="800" dirty="0"/>
                        <a:t>2017-02-01</a:t>
                      </a:r>
                      <a:endParaRPr sz="800" dirty="0"/>
                    </a:p>
                  </a:txBody>
                  <a:tcPr marL="91425" marR="91425" marT="91425" marB="91425"/>
                </a:tc>
                <a:tc>
                  <a:txBody>
                    <a:bodyPr/>
                    <a:lstStyle/>
                    <a:p>
                      <a:pPr marL="0" lvl="0" indent="0" rtl="0">
                        <a:spcBef>
                          <a:spcPts val="0"/>
                        </a:spcBef>
                        <a:spcAft>
                          <a:spcPts val="0"/>
                        </a:spcAft>
                        <a:buNone/>
                      </a:pPr>
                      <a:r>
                        <a:rPr lang="en-NZ" sz="800" dirty="0"/>
                        <a:t>87</a:t>
                      </a:r>
                      <a:endParaRPr sz="800" dirty="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r>
                        <a:rPr lang="en-NZ" sz="800" dirty="0"/>
                        <a:t>2</a:t>
                      </a:r>
                      <a:endParaRPr sz="800" dirty="0"/>
                    </a:p>
                  </a:txBody>
                  <a:tcPr marL="91425" marR="91425" marT="91425" marB="91425"/>
                </a:tc>
                <a:tc>
                  <a:txBody>
                    <a:bodyPr/>
                    <a:lstStyle/>
                    <a:p>
                      <a:pPr marL="0" lvl="0" indent="0" rtl="0">
                        <a:spcBef>
                          <a:spcPts val="0"/>
                        </a:spcBef>
                        <a:spcAft>
                          <a:spcPts val="0"/>
                        </a:spcAft>
                        <a:buNone/>
                      </a:pPr>
                      <a:r>
                        <a:rPr lang="en-NZ" sz="800" dirty="0"/>
                        <a:t>2016-12-01</a:t>
                      </a:r>
                      <a:endParaRPr sz="800" dirty="0"/>
                    </a:p>
                  </a:txBody>
                  <a:tcPr marL="91425" marR="91425" marT="91425" marB="91425"/>
                </a:tc>
                <a:tc>
                  <a:txBody>
                    <a:bodyPr/>
                    <a:lstStyle/>
                    <a:p>
                      <a:pPr marL="0" lvl="0" indent="0" rtl="0">
                        <a:spcBef>
                          <a:spcPts val="0"/>
                        </a:spcBef>
                        <a:spcAft>
                          <a:spcPts val="0"/>
                        </a:spcAft>
                        <a:buNone/>
                      </a:pPr>
                      <a:r>
                        <a:rPr lang="en-NZ" sz="800" dirty="0"/>
                        <a:t>2017-01-24</a:t>
                      </a:r>
                      <a:endParaRPr sz="800" dirty="0"/>
                    </a:p>
                  </a:txBody>
                  <a:tcPr marL="91425" marR="91425" marT="91425" marB="91425"/>
                </a:tc>
                <a:tc>
                  <a:txBody>
                    <a:bodyPr/>
                    <a:lstStyle/>
                    <a:p>
                      <a:pPr marL="0" lvl="0" indent="0" rtl="0">
                        <a:spcBef>
                          <a:spcPts val="0"/>
                        </a:spcBef>
                        <a:spcAft>
                          <a:spcPts val="0"/>
                        </a:spcAft>
                        <a:buNone/>
                      </a:pPr>
                      <a:r>
                        <a:rPr lang="en-NZ" sz="800" dirty="0"/>
                        <a:t>87</a:t>
                      </a:r>
                      <a:endParaRPr sz="8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NZ" sz="800" dirty="0"/>
                        <a:t>3</a:t>
                      </a:r>
                      <a:endParaRPr sz="800" dirty="0"/>
                    </a:p>
                  </a:txBody>
                  <a:tcPr marL="91425" marR="91425" marT="91425" marB="91425"/>
                </a:tc>
                <a:tc>
                  <a:txBody>
                    <a:bodyPr/>
                    <a:lstStyle/>
                    <a:p>
                      <a:pPr marL="0" lvl="0" indent="0" rtl="0">
                        <a:spcBef>
                          <a:spcPts val="0"/>
                        </a:spcBef>
                        <a:spcAft>
                          <a:spcPts val="0"/>
                        </a:spcAft>
                        <a:buNone/>
                      </a:pPr>
                      <a:r>
                        <a:rPr lang="en-NZ" sz="800" dirty="0"/>
                        <a:t>2016-12-01</a:t>
                      </a:r>
                      <a:endParaRPr sz="800" dirty="0"/>
                    </a:p>
                  </a:txBody>
                  <a:tcPr marL="91425" marR="91425" marT="91425" marB="91425"/>
                </a:tc>
                <a:tc>
                  <a:txBody>
                    <a:bodyPr/>
                    <a:lstStyle/>
                    <a:p>
                      <a:pPr marL="0" lvl="0" indent="0" rtl="0">
                        <a:spcBef>
                          <a:spcPts val="0"/>
                        </a:spcBef>
                        <a:spcAft>
                          <a:spcPts val="0"/>
                        </a:spcAft>
                        <a:buNone/>
                      </a:pPr>
                      <a:r>
                        <a:rPr lang="en-NZ" sz="800" dirty="0"/>
                        <a:t>2017-03-07</a:t>
                      </a:r>
                      <a:endParaRPr sz="800" dirty="0"/>
                    </a:p>
                  </a:txBody>
                  <a:tcPr marL="91425" marR="91425" marT="91425" marB="91425"/>
                </a:tc>
                <a:tc>
                  <a:txBody>
                    <a:bodyPr/>
                    <a:lstStyle/>
                    <a:p>
                      <a:pPr marL="0" lvl="0" indent="0" rtl="0">
                        <a:spcBef>
                          <a:spcPts val="0"/>
                        </a:spcBef>
                        <a:spcAft>
                          <a:spcPts val="0"/>
                        </a:spcAft>
                        <a:buNone/>
                      </a:pPr>
                      <a:r>
                        <a:rPr lang="en-NZ" sz="800" dirty="0"/>
                        <a:t>87</a:t>
                      </a:r>
                      <a:endParaRPr sz="800" dirty="0"/>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r>
                        <a:rPr lang="en-NZ" sz="800" dirty="0"/>
                        <a:t>4</a:t>
                      </a:r>
                      <a:endParaRPr sz="800" dirty="0"/>
                    </a:p>
                  </a:txBody>
                  <a:tcPr marL="91425" marR="91425" marT="91425" marB="91425"/>
                </a:tc>
                <a:tc>
                  <a:txBody>
                    <a:bodyPr/>
                    <a:lstStyle/>
                    <a:p>
                      <a:pPr marL="0" lvl="0" indent="0" rtl="0">
                        <a:spcBef>
                          <a:spcPts val="0"/>
                        </a:spcBef>
                        <a:spcAft>
                          <a:spcPts val="0"/>
                        </a:spcAft>
                        <a:buNone/>
                      </a:pPr>
                      <a:r>
                        <a:rPr lang="en-NZ" sz="800" dirty="0"/>
                        <a:t>2016-12-01</a:t>
                      </a:r>
                      <a:endParaRPr sz="800" dirty="0"/>
                    </a:p>
                  </a:txBody>
                  <a:tcPr marL="91425" marR="91425" marT="91425" marB="91425"/>
                </a:tc>
                <a:tc>
                  <a:txBody>
                    <a:bodyPr/>
                    <a:lstStyle/>
                    <a:p>
                      <a:pPr marL="0" lvl="0" indent="0" rtl="0">
                        <a:spcBef>
                          <a:spcPts val="0"/>
                        </a:spcBef>
                        <a:spcAft>
                          <a:spcPts val="0"/>
                        </a:spcAft>
                        <a:buNone/>
                      </a:pPr>
                      <a:r>
                        <a:rPr lang="en-NZ" sz="800" dirty="0"/>
                        <a:t>2017-02-12</a:t>
                      </a:r>
                      <a:endParaRPr sz="800" dirty="0"/>
                    </a:p>
                  </a:txBody>
                  <a:tcPr marL="91425" marR="91425" marT="91425" marB="91425"/>
                </a:tc>
                <a:tc>
                  <a:txBody>
                    <a:bodyPr/>
                    <a:lstStyle/>
                    <a:p>
                      <a:pPr marL="0" lvl="0" indent="0" rtl="0">
                        <a:spcBef>
                          <a:spcPts val="0"/>
                        </a:spcBef>
                        <a:spcAft>
                          <a:spcPts val="0"/>
                        </a:spcAft>
                        <a:buNone/>
                      </a:pPr>
                      <a:r>
                        <a:rPr lang="en-NZ" sz="800" dirty="0"/>
                        <a:t>87</a:t>
                      </a:r>
                      <a:endParaRPr sz="800"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a:t>
            </a:r>
            <a:r>
              <a:rPr lang="en-NZ" sz="2400" b="1" dirty="0">
                <a:solidFill>
                  <a:srgbClr val="295269"/>
                </a:solidFill>
                <a:latin typeface="Roboto"/>
                <a:ea typeface="Roboto"/>
                <a:cs typeface="Roboto"/>
                <a:sym typeface="Roboto"/>
              </a:rPr>
              <a:t>Operating and churn rate months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900" dirty="0">
                <a:latin typeface="Courier New"/>
                <a:ea typeface="Courier New"/>
                <a:cs typeface="Courier New"/>
                <a:sym typeface="Courier New"/>
              </a:rPr>
              <a:t> SELECT MIN(</a:t>
            </a:r>
            <a:r>
              <a:rPr lang="en-NZ" sz="900" dirty="0" err="1">
                <a:latin typeface="Courier New"/>
                <a:ea typeface="Courier New"/>
                <a:cs typeface="Courier New"/>
                <a:sym typeface="Courier New"/>
              </a:rPr>
              <a:t>subscription_start</a:t>
            </a:r>
            <a:r>
              <a:rPr lang="en-NZ" sz="900" dirty="0">
                <a:latin typeface="Courier New"/>
                <a:ea typeface="Courier New"/>
                <a:cs typeface="Courier New"/>
                <a:sym typeface="Courier New"/>
              </a:rPr>
              <a:t>), MAX(</a:t>
            </a:r>
            <a:r>
              <a:rPr lang="en-NZ" sz="900" dirty="0" err="1">
                <a:latin typeface="Courier New"/>
                <a:ea typeface="Courier New"/>
                <a:cs typeface="Courier New"/>
                <a:sym typeface="Courier New"/>
              </a:rPr>
              <a:t>subscription_start</a:t>
            </a:r>
            <a:r>
              <a:rPr lang="en-NZ" sz="900" dirty="0">
                <a:latin typeface="Courier New"/>
                <a:ea typeface="Courier New"/>
                <a:cs typeface="Courier New"/>
                <a:sym typeface="Courier New"/>
              </a:rPr>
              <a:t>), MIN(</a:t>
            </a:r>
            <a:r>
              <a:rPr lang="en-NZ" sz="900" dirty="0" err="1">
                <a:latin typeface="Courier New"/>
                <a:ea typeface="Courier New"/>
                <a:cs typeface="Courier New"/>
                <a:sym typeface="Courier New"/>
              </a:rPr>
              <a:t>subscription_end</a:t>
            </a:r>
            <a:r>
              <a:rPr lang="en-NZ" sz="900" dirty="0">
                <a:latin typeface="Courier New"/>
                <a:ea typeface="Courier New"/>
                <a:cs typeface="Courier New"/>
                <a:sym typeface="Courier New"/>
              </a:rPr>
              <a:t>), MAX(</a:t>
            </a:r>
            <a:r>
              <a:rPr lang="en-NZ" sz="900" dirty="0" err="1">
                <a:latin typeface="Courier New"/>
                <a:ea typeface="Courier New"/>
                <a:cs typeface="Courier New"/>
                <a:sym typeface="Courier New"/>
              </a:rPr>
              <a:t>subscription_end</a:t>
            </a:r>
            <a:r>
              <a:rPr lang="en-NZ" sz="900" dirty="0">
                <a:latin typeface="Courier New"/>
                <a:ea typeface="Courier New"/>
                <a:cs typeface="Courier New"/>
                <a:sym typeface="Courier New"/>
              </a:rPr>
              <a:t>)</a:t>
            </a:r>
          </a:p>
          <a:p>
            <a:pPr lvl="0">
              <a:buClr>
                <a:schemeClr val="dk1"/>
              </a:buClr>
              <a:buSzPts val="1100"/>
            </a:pPr>
            <a:r>
              <a:rPr lang="en-NZ" sz="900" dirty="0">
                <a:latin typeface="Courier New"/>
                <a:ea typeface="Courier New"/>
                <a:cs typeface="Courier New"/>
                <a:sym typeface="Courier New"/>
              </a:rPr>
              <a:t> FROM subscriptions;</a:t>
            </a:r>
            <a:endParaRPr sz="900" dirty="0">
              <a:latin typeface="Courier New"/>
              <a:ea typeface="Courier New"/>
              <a:cs typeface="Courier New"/>
              <a:sym typeface="Courier New"/>
            </a:endParaRPr>
          </a:p>
        </p:txBody>
      </p:sp>
      <p:sp>
        <p:nvSpPr>
          <p:cNvPr id="324" name="Shape 324"/>
          <p:cNvSpPr txBox="1"/>
          <p:nvPr/>
        </p:nvSpPr>
        <p:spPr>
          <a:xfrm>
            <a:off x="177975" y="1201325"/>
            <a:ext cx="4920900" cy="206287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NZ" sz="1200" dirty="0">
                <a:latin typeface="Roboto"/>
                <a:ea typeface="Roboto"/>
                <a:cs typeface="Roboto"/>
                <a:sym typeface="Roboto"/>
              </a:rPr>
              <a:t>The code on the right was used to find out which operating months were included in the data and which months there is enough information to calculate churn rate for. The result of the code is displayed in the following table.</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NZ" sz="1200" dirty="0">
                <a:latin typeface="Roboto"/>
                <a:ea typeface="Roboto"/>
                <a:cs typeface="Roboto"/>
                <a:sym typeface="Roboto"/>
              </a:rPr>
              <a:t>The company has been operating since December 2016. The data covers the period from then till March 2017, four months since the company started to operate.</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NZ" sz="1200" dirty="0">
                <a:latin typeface="Roboto"/>
                <a:ea typeface="Roboto"/>
                <a:cs typeface="Roboto"/>
                <a:sym typeface="Roboto"/>
              </a:rPr>
              <a:t>The churn rate can be calculated for January, February, and March 2017, as the first cancellation took place on Jan 1, 2017.</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059119632"/>
              </p:ext>
            </p:extLst>
          </p:nvPr>
        </p:nvGraphicFramePr>
        <p:xfrm>
          <a:off x="177975" y="3530612"/>
          <a:ext cx="4920901" cy="823125"/>
        </p:xfrm>
        <a:graphic>
          <a:graphicData uri="http://schemas.openxmlformats.org/drawingml/2006/table">
            <a:tbl>
              <a:tblPr>
                <a:noFill/>
                <a:tableStyleId>{8628B589-4659-4227-9C68-565DD4A46BFE}</a:tableStyleId>
              </a:tblPr>
              <a:tblGrid>
                <a:gridCol w="1257420">
                  <a:extLst>
                    <a:ext uri="{9D8B030D-6E8A-4147-A177-3AD203B41FA5}">
                      <a16:colId xmlns:a16="http://schemas.microsoft.com/office/drawing/2014/main" val="20000"/>
                    </a:ext>
                  </a:extLst>
                </a:gridCol>
                <a:gridCol w="1256801">
                  <a:extLst>
                    <a:ext uri="{9D8B030D-6E8A-4147-A177-3AD203B41FA5}">
                      <a16:colId xmlns:a16="http://schemas.microsoft.com/office/drawing/2014/main" val="20001"/>
                    </a:ext>
                  </a:extLst>
                </a:gridCol>
                <a:gridCol w="1203340">
                  <a:extLst>
                    <a:ext uri="{9D8B030D-6E8A-4147-A177-3AD203B41FA5}">
                      <a16:colId xmlns:a16="http://schemas.microsoft.com/office/drawing/2014/main" val="20002"/>
                    </a:ext>
                  </a:extLst>
                </a:gridCol>
                <a:gridCol w="1203340">
                  <a:extLst>
                    <a:ext uri="{9D8B030D-6E8A-4147-A177-3AD203B41FA5}">
                      <a16:colId xmlns:a16="http://schemas.microsoft.com/office/drawing/2014/main" val="3471824831"/>
                    </a:ext>
                  </a:extLst>
                </a:gridCol>
              </a:tblGrid>
              <a:tr h="416800">
                <a:tc>
                  <a:txBody>
                    <a:bodyPr/>
                    <a:lstStyle/>
                    <a:p>
                      <a:pPr marL="0" lvl="0" indent="0" rtl="0">
                        <a:spcBef>
                          <a:spcPts val="0"/>
                        </a:spcBef>
                        <a:spcAft>
                          <a:spcPts val="0"/>
                        </a:spcAft>
                        <a:buNone/>
                      </a:pPr>
                      <a:r>
                        <a:rPr lang="en-NZ" sz="1000" b="1" dirty="0">
                          <a:solidFill>
                            <a:srgbClr val="FFFFFF"/>
                          </a:solidFill>
                        </a:rPr>
                        <a:t>MIN(</a:t>
                      </a:r>
                      <a:r>
                        <a:rPr lang="en-NZ" sz="1000" b="1" dirty="0" err="1">
                          <a:solidFill>
                            <a:srgbClr val="FFFFFF"/>
                          </a:solidFill>
                        </a:rPr>
                        <a:t>subscription_start</a:t>
                      </a:r>
                      <a:r>
                        <a:rPr lang="en-NZ" sz="1000" b="1" dirty="0">
                          <a:solidFill>
                            <a:srgbClr val="FFFFFF"/>
                          </a:solidFill>
                        </a:rPr>
                        <a:t>)</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a:solidFill>
                            <a:srgbClr val="FFFFFF"/>
                          </a:solidFill>
                        </a:rPr>
                        <a:t>MAX(</a:t>
                      </a:r>
                      <a:r>
                        <a:rPr lang="en-NZ" sz="1000" b="1" dirty="0" err="1">
                          <a:solidFill>
                            <a:srgbClr val="FFFFFF"/>
                          </a:solidFill>
                        </a:rPr>
                        <a:t>subscription_start</a:t>
                      </a:r>
                      <a:r>
                        <a:rPr lang="en-NZ" sz="1000" b="1" dirty="0">
                          <a:solidFill>
                            <a:srgbClr val="FFFFFF"/>
                          </a:solidFill>
                        </a:rPr>
                        <a:t>)</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a:solidFill>
                            <a:srgbClr val="FFFFFF"/>
                          </a:solidFill>
                        </a:rPr>
                        <a:t>MIN(</a:t>
                      </a:r>
                      <a:r>
                        <a:rPr lang="en-NZ" sz="1000" b="1" dirty="0" err="1">
                          <a:solidFill>
                            <a:srgbClr val="FFFFFF"/>
                          </a:solidFill>
                        </a:rPr>
                        <a:t>subscription_end</a:t>
                      </a:r>
                      <a:r>
                        <a:rPr lang="en-NZ" sz="1000" b="1" dirty="0">
                          <a:solidFill>
                            <a:srgbClr val="FFFFFF"/>
                          </a:solidFill>
                        </a:rPr>
                        <a:t>)</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a:solidFill>
                            <a:srgbClr val="FFFFFF"/>
                          </a:solidFill>
                        </a:rPr>
                        <a:t>MAX(</a:t>
                      </a:r>
                      <a:r>
                        <a:rPr lang="en-NZ" sz="1000" b="1" dirty="0" err="1">
                          <a:solidFill>
                            <a:srgbClr val="FFFFFF"/>
                          </a:solidFill>
                        </a:rPr>
                        <a:t>subscription_end</a:t>
                      </a:r>
                      <a:r>
                        <a:rPr lang="en-NZ" sz="1000" b="1" dirty="0">
                          <a:solidFill>
                            <a:srgbClr val="FFFFFF"/>
                          </a:solidFill>
                        </a:rPr>
                        <a:t>)</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rtl="0">
                        <a:spcBef>
                          <a:spcPts val="0"/>
                        </a:spcBef>
                        <a:spcAft>
                          <a:spcPts val="0"/>
                        </a:spcAft>
                        <a:buNone/>
                      </a:pPr>
                      <a:r>
                        <a:rPr lang="en-NZ" sz="800" dirty="0"/>
                        <a:t>2016-12-01</a:t>
                      </a:r>
                      <a:endParaRPr sz="800" dirty="0"/>
                    </a:p>
                  </a:txBody>
                  <a:tcPr marL="91425" marR="91425" marT="91425" marB="91425"/>
                </a:tc>
                <a:tc>
                  <a:txBody>
                    <a:bodyPr/>
                    <a:lstStyle/>
                    <a:p>
                      <a:pPr marL="0" lvl="0" indent="0" rtl="0">
                        <a:spcBef>
                          <a:spcPts val="0"/>
                        </a:spcBef>
                        <a:spcAft>
                          <a:spcPts val="0"/>
                        </a:spcAft>
                        <a:buNone/>
                      </a:pPr>
                      <a:r>
                        <a:rPr lang="en-NZ" sz="800" dirty="0"/>
                        <a:t>2017-03-30</a:t>
                      </a:r>
                      <a:endParaRPr sz="800" dirty="0"/>
                    </a:p>
                  </a:txBody>
                  <a:tcPr marL="91425" marR="91425" marT="91425" marB="91425"/>
                </a:tc>
                <a:tc>
                  <a:txBody>
                    <a:bodyPr/>
                    <a:lstStyle/>
                    <a:p>
                      <a:pPr marL="0" lvl="0" indent="0" rtl="0">
                        <a:spcBef>
                          <a:spcPts val="0"/>
                        </a:spcBef>
                        <a:spcAft>
                          <a:spcPts val="0"/>
                        </a:spcAft>
                        <a:buNone/>
                      </a:pPr>
                      <a:r>
                        <a:rPr lang="en-NZ" sz="800" dirty="0"/>
                        <a:t>2017-01-01</a:t>
                      </a:r>
                      <a:endParaRPr sz="800" dirty="0"/>
                    </a:p>
                  </a:txBody>
                  <a:tcPr marL="91425" marR="91425" marT="91425" marB="91425"/>
                </a:tc>
                <a:tc>
                  <a:txBody>
                    <a:bodyPr/>
                    <a:lstStyle/>
                    <a:p>
                      <a:pPr marL="0" lvl="0" indent="0" rtl="0">
                        <a:spcBef>
                          <a:spcPts val="0"/>
                        </a:spcBef>
                        <a:spcAft>
                          <a:spcPts val="0"/>
                        </a:spcAft>
                        <a:buNone/>
                      </a:pPr>
                      <a:r>
                        <a:rPr lang="en-NZ" sz="800" dirty="0"/>
                        <a:t>2017-03-31</a:t>
                      </a:r>
                      <a:endParaRPr sz="800"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r>
              <a:rPr lang="en" sz="4800" dirty="0">
                <a:solidFill>
                  <a:schemeClr val="lt1"/>
                </a:solidFill>
                <a:latin typeface="Roboto Black"/>
                <a:ea typeface="Roboto Black"/>
                <a:cs typeface="Roboto Black"/>
                <a:sym typeface="Roboto Black"/>
              </a:rPr>
              <a:t>2. </a:t>
            </a:r>
            <a:r>
              <a:rPr lang="en-NZ" sz="4800" dirty="0">
                <a:solidFill>
                  <a:schemeClr val="lt1"/>
                </a:solidFill>
                <a:latin typeface="Roboto Black"/>
                <a:ea typeface="Roboto Black"/>
                <a:cs typeface="Roboto Black"/>
                <a:sym typeface="Roboto Black"/>
              </a:rPr>
              <a:t>The overall and segment-dependant churn rates</a:t>
            </a:r>
            <a:endParaRPr dirty="0"/>
          </a:p>
        </p:txBody>
      </p:sp>
    </p:spTree>
    <p:extLst>
      <p:ext uri="{BB962C8B-B14F-4D97-AF65-F5344CB8AC3E}">
        <p14:creationId xmlns:p14="http://schemas.microsoft.com/office/powerpoint/2010/main" val="413342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a:t>
            </a:r>
            <a:r>
              <a:rPr lang="en-NZ" sz="2400" b="1" dirty="0">
                <a:solidFill>
                  <a:srgbClr val="295269"/>
                </a:solidFill>
                <a:latin typeface="Roboto"/>
                <a:ea typeface="Roboto"/>
                <a:cs typeface="Roboto"/>
                <a:sym typeface="Roboto"/>
              </a:rPr>
              <a:t>The churn rates</a:t>
            </a:r>
            <a:endParaRPr sz="2400" b="1" dirty="0">
              <a:solidFill>
                <a:srgbClr val="295269"/>
              </a:solidFill>
              <a:latin typeface="Roboto"/>
              <a:ea typeface="Roboto"/>
              <a:cs typeface="Roboto"/>
              <a:sym typeface="Roboto"/>
            </a:endParaRPr>
          </a:p>
        </p:txBody>
      </p:sp>
      <p:sp>
        <p:nvSpPr>
          <p:cNvPr id="324" name="Shape 324"/>
          <p:cNvSpPr txBox="1"/>
          <p:nvPr/>
        </p:nvSpPr>
        <p:spPr>
          <a:xfrm>
            <a:off x="177975" y="1201325"/>
            <a:ext cx="8785272" cy="206287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NZ" sz="1200" dirty="0">
                <a:latin typeface="Roboto"/>
                <a:ea typeface="Roboto"/>
                <a:cs typeface="Roboto"/>
                <a:sym typeface="Roboto"/>
              </a:rPr>
              <a:t>The code on the next page was used to calculate the overall churn rate and the churn rate for each segment. The result of the code is displayed in the following table.</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NZ" sz="1200" dirty="0">
                <a:latin typeface="Roboto"/>
                <a:ea typeface="Roboto"/>
                <a:cs typeface="Roboto"/>
                <a:sym typeface="Roboto"/>
              </a:rPr>
              <a:t>The overall church rates since the company started to operate are shown in column 4. The overall churn rate increased from month to month since the company started.</a:t>
            </a:r>
            <a:endParaRPr sz="1200" dirty="0">
              <a:latin typeface="Roboto"/>
              <a:ea typeface="Roboto"/>
              <a:cs typeface="Roboto"/>
              <a:sym typeface="Roboto"/>
            </a:endParaRPr>
          </a:p>
          <a:p>
            <a:pPr marL="457200" lvl="0" indent="-304800">
              <a:lnSpc>
                <a:spcPct val="115000"/>
              </a:lnSpc>
              <a:buSzPts val="1200"/>
              <a:buFont typeface="Roboto"/>
              <a:buChar char="●"/>
            </a:pPr>
            <a:r>
              <a:rPr lang="en-NZ" sz="1200" dirty="0">
                <a:latin typeface="Roboto"/>
                <a:ea typeface="Roboto"/>
                <a:cs typeface="Roboto"/>
                <a:sym typeface="Roboto"/>
              </a:rPr>
              <a:t>The churns rate for segment 87 and 30 are shown in column 2 and 3, respectively. Segment 30 has significantly lower churn rates than segment 80 in each month. The company should focus on expanding users from segment 87.</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561363737"/>
              </p:ext>
            </p:extLst>
          </p:nvPr>
        </p:nvGraphicFramePr>
        <p:xfrm>
          <a:off x="1629320" y="3427650"/>
          <a:ext cx="5882582" cy="1514440"/>
        </p:xfrm>
        <a:graphic>
          <a:graphicData uri="http://schemas.openxmlformats.org/drawingml/2006/table">
            <a:tbl>
              <a:tblPr>
                <a:noFill/>
                <a:tableStyleId>{8628B589-4659-4227-9C68-565DD4A46BFE}</a:tableStyleId>
              </a:tblPr>
              <a:tblGrid>
                <a:gridCol w="1503155">
                  <a:extLst>
                    <a:ext uri="{9D8B030D-6E8A-4147-A177-3AD203B41FA5}">
                      <a16:colId xmlns:a16="http://schemas.microsoft.com/office/drawing/2014/main" val="20000"/>
                    </a:ext>
                  </a:extLst>
                </a:gridCol>
                <a:gridCol w="1502415">
                  <a:extLst>
                    <a:ext uri="{9D8B030D-6E8A-4147-A177-3AD203B41FA5}">
                      <a16:colId xmlns:a16="http://schemas.microsoft.com/office/drawing/2014/main" val="20001"/>
                    </a:ext>
                  </a:extLst>
                </a:gridCol>
                <a:gridCol w="1438506">
                  <a:extLst>
                    <a:ext uri="{9D8B030D-6E8A-4147-A177-3AD203B41FA5}">
                      <a16:colId xmlns:a16="http://schemas.microsoft.com/office/drawing/2014/main" val="20002"/>
                    </a:ext>
                  </a:extLst>
                </a:gridCol>
                <a:gridCol w="1438506">
                  <a:extLst>
                    <a:ext uri="{9D8B030D-6E8A-4147-A177-3AD203B41FA5}">
                      <a16:colId xmlns:a16="http://schemas.microsoft.com/office/drawing/2014/main" val="3471824831"/>
                    </a:ext>
                  </a:extLst>
                </a:gridCol>
              </a:tblGrid>
              <a:tr h="416800">
                <a:tc>
                  <a:txBody>
                    <a:bodyPr/>
                    <a:lstStyle/>
                    <a:p>
                      <a:pPr marL="0" lvl="0" indent="0" rtl="0">
                        <a:spcBef>
                          <a:spcPts val="0"/>
                        </a:spcBef>
                        <a:spcAft>
                          <a:spcPts val="0"/>
                        </a:spcAft>
                        <a:buNone/>
                      </a:pPr>
                      <a:r>
                        <a:rPr lang="en-NZ" sz="1000" b="1" dirty="0">
                          <a:solidFill>
                            <a:srgbClr val="FFFFFF"/>
                          </a:solidFill>
                        </a:rPr>
                        <a:t>month</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a:solidFill>
                            <a:srgbClr val="FFFFFF"/>
                          </a:solidFill>
                        </a:rPr>
                        <a:t>churn_rate_87</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a:solidFill>
                            <a:srgbClr val="FFFFFF"/>
                          </a:solidFill>
                        </a:rPr>
                        <a:t>churn_rate_30</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NZ" sz="1000" b="1" dirty="0" err="1">
                          <a:solidFill>
                            <a:srgbClr val="FFFFFF"/>
                          </a:solidFill>
                        </a:rPr>
                        <a:t>overrall_churn_rate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rtl="0">
                        <a:spcBef>
                          <a:spcPts val="0"/>
                        </a:spcBef>
                        <a:spcAft>
                          <a:spcPts val="0"/>
                        </a:spcAft>
                        <a:buNone/>
                      </a:pPr>
                      <a:r>
                        <a:rPr lang="en-NZ" sz="800" dirty="0"/>
                        <a:t>2017-01-01</a:t>
                      </a:r>
                      <a:endParaRPr sz="800" dirty="0"/>
                    </a:p>
                  </a:txBody>
                  <a:tcPr marL="91425" marR="91425" marT="91425" marB="91425"/>
                </a:tc>
                <a:tc>
                  <a:txBody>
                    <a:bodyPr/>
                    <a:lstStyle/>
                    <a:p>
                      <a:pPr marL="0" lvl="0" indent="0" rtl="0">
                        <a:spcBef>
                          <a:spcPts val="0"/>
                        </a:spcBef>
                        <a:spcAft>
                          <a:spcPts val="0"/>
                        </a:spcAft>
                        <a:buNone/>
                      </a:pPr>
                      <a:r>
                        <a:rPr lang="en-NZ" sz="800" dirty="0"/>
                        <a:t>0.25		</a:t>
                      </a:r>
                      <a:endParaRPr sz="800" dirty="0"/>
                    </a:p>
                  </a:txBody>
                  <a:tcPr marL="91425" marR="91425" marT="91425" marB="91425"/>
                </a:tc>
                <a:tc>
                  <a:txBody>
                    <a:bodyPr/>
                    <a:lstStyle/>
                    <a:p>
                      <a:pPr marL="0" lvl="0" indent="0" rtl="0">
                        <a:spcBef>
                          <a:spcPts val="0"/>
                        </a:spcBef>
                        <a:spcAft>
                          <a:spcPts val="0"/>
                        </a:spcAft>
                        <a:buNone/>
                      </a:pPr>
                      <a:r>
                        <a:rPr lang="en-NZ" sz="800" dirty="0"/>
                        <a:t>0.08</a:t>
                      </a:r>
                      <a:endParaRPr sz="800" dirty="0"/>
                    </a:p>
                  </a:txBody>
                  <a:tcPr marL="91425" marR="91425" marT="91425" marB="91425"/>
                </a:tc>
                <a:tc>
                  <a:txBody>
                    <a:bodyPr/>
                    <a:lstStyle/>
                    <a:p>
                      <a:pPr marL="0" lvl="0" indent="0" rtl="0">
                        <a:spcBef>
                          <a:spcPts val="0"/>
                        </a:spcBef>
                        <a:spcAft>
                          <a:spcPts val="0"/>
                        </a:spcAft>
                        <a:buNone/>
                      </a:pPr>
                      <a:r>
                        <a:rPr lang="en-NZ" sz="800" dirty="0"/>
                        <a:t>0.16</a:t>
                      </a:r>
                      <a:endParaRPr sz="800" dirty="0"/>
                    </a:p>
                  </a:txBody>
                  <a:tcPr marL="91425" marR="91425" marT="91425" marB="91425"/>
                </a:tc>
                <a:extLst>
                  <a:ext uri="{0D108BD9-81ED-4DB2-BD59-A6C34878D82A}">
                    <a16:rowId xmlns:a16="http://schemas.microsoft.com/office/drawing/2014/main" val="10001"/>
                  </a:ext>
                </a:extLst>
              </a:tr>
              <a:tr h="335475">
                <a:tc>
                  <a:txBody>
                    <a:bodyPr/>
                    <a:lstStyle/>
                    <a:p>
                      <a:pPr marL="0" lvl="0" indent="0" rtl="0">
                        <a:spcBef>
                          <a:spcPts val="0"/>
                        </a:spcBef>
                        <a:spcAft>
                          <a:spcPts val="0"/>
                        </a:spcAft>
                        <a:buNone/>
                      </a:pPr>
                      <a:r>
                        <a:rPr lang="en-NZ" sz="800" dirty="0"/>
                        <a:t>2017-02-01</a:t>
                      </a:r>
                      <a:endParaRPr sz="800" dirty="0"/>
                    </a:p>
                  </a:txBody>
                  <a:tcPr marL="91425" marR="91425" marT="91425" marB="91425"/>
                </a:tc>
                <a:tc>
                  <a:txBody>
                    <a:bodyPr/>
                    <a:lstStyle/>
                    <a:p>
                      <a:pPr marL="0" lvl="0" indent="0" rtl="0">
                        <a:spcBef>
                          <a:spcPts val="0"/>
                        </a:spcBef>
                        <a:spcAft>
                          <a:spcPts val="0"/>
                        </a:spcAft>
                        <a:buNone/>
                      </a:pPr>
                      <a:r>
                        <a:rPr lang="en-NZ" sz="800" dirty="0"/>
                        <a:t>0.32</a:t>
                      </a:r>
                      <a:endParaRPr sz="800" dirty="0"/>
                    </a:p>
                  </a:txBody>
                  <a:tcPr marL="91425" marR="91425" marT="91425" marB="91425"/>
                </a:tc>
                <a:tc>
                  <a:txBody>
                    <a:bodyPr/>
                    <a:lstStyle/>
                    <a:p>
                      <a:pPr marL="0" lvl="0" indent="0" rtl="0">
                        <a:spcBef>
                          <a:spcPts val="0"/>
                        </a:spcBef>
                        <a:spcAft>
                          <a:spcPts val="0"/>
                        </a:spcAft>
                        <a:buNone/>
                      </a:pPr>
                      <a:r>
                        <a:rPr lang="en-NZ" sz="800" dirty="0"/>
                        <a:t>0.07</a:t>
                      </a:r>
                      <a:endParaRPr sz="800" dirty="0"/>
                    </a:p>
                  </a:txBody>
                  <a:tcPr marL="91425" marR="91425" marT="91425" marB="91425"/>
                </a:tc>
                <a:tc>
                  <a:txBody>
                    <a:bodyPr/>
                    <a:lstStyle/>
                    <a:p>
                      <a:pPr marL="0" lvl="0" indent="0" rtl="0">
                        <a:spcBef>
                          <a:spcPts val="0"/>
                        </a:spcBef>
                        <a:spcAft>
                          <a:spcPts val="0"/>
                        </a:spcAft>
                        <a:buNone/>
                      </a:pPr>
                      <a:r>
                        <a:rPr lang="en-NZ" sz="800" dirty="0"/>
                        <a:t>0.19</a:t>
                      </a:r>
                      <a:endParaRPr sz="800" dirty="0"/>
                    </a:p>
                  </a:txBody>
                  <a:tcPr marL="91425" marR="91425" marT="91425" marB="91425"/>
                </a:tc>
                <a:extLst>
                  <a:ext uri="{0D108BD9-81ED-4DB2-BD59-A6C34878D82A}">
                    <a16:rowId xmlns:a16="http://schemas.microsoft.com/office/drawing/2014/main" val="3601825643"/>
                  </a:ext>
                </a:extLst>
              </a:tr>
              <a:tr h="335475">
                <a:tc>
                  <a:txBody>
                    <a:bodyPr/>
                    <a:lstStyle/>
                    <a:p>
                      <a:pPr marL="0" lvl="0" indent="0" rtl="0">
                        <a:spcBef>
                          <a:spcPts val="0"/>
                        </a:spcBef>
                        <a:spcAft>
                          <a:spcPts val="0"/>
                        </a:spcAft>
                        <a:buNone/>
                      </a:pPr>
                      <a:r>
                        <a:rPr lang="en-NZ" sz="800" dirty="0"/>
                        <a:t>2017-03-01</a:t>
                      </a:r>
                      <a:endParaRPr sz="800" dirty="0"/>
                    </a:p>
                  </a:txBody>
                  <a:tcPr marL="91425" marR="91425" marT="91425" marB="91425"/>
                </a:tc>
                <a:tc>
                  <a:txBody>
                    <a:bodyPr/>
                    <a:lstStyle/>
                    <a:p>
                      <a:pPr marL="0" lvl="0" indent="0" rtl="0">
                        <a:spcBef>
                          <a:spcPts val="0"/>
                        </a:spcBef>
                        <a:spcAft>
                          <a:spcPts val="0"/>
                        </a:spcAft>
                        <a:buNone/>
                      </a:pPr>
                      <a:r>
                        <a:rPr lang="en-NZ" sz="800" dirty="0"/>
                        <a:t>0.49</a:t>
                      </a:r>
                      <a:endParaRPr sz="800" dirty="0"/>
                    </a:p>
                  </a:txBody>
                  <a:tcPr marL="91425" marR="91425" marT="91425" marB="91425"/>
                </a:tc>
                <a:tc>
                  <a:txBody>
                    <a:bodyPr/>
                    <a:lstStyle/>
                    <a:p>
                      <a:pPr marL="0" lvl="0" indent="0" rtl="0">
                        <a:spcBef>
                          <a:spcPts val="0"/>
                        </a:spcBef>
                        <a:spcAft>
                          <a:spcPts val="0"/>
                        </a:spcAft>
                        <a:buNone/>
                      </a:pPr>
                      <a:r>
                        <a:rPr lang="en-NZ" sz="800" dirty="0"/>
                        <a:t>0.12</a:t>
                      </a:r>
                      <a:endParaRPr sz="800" dirty="0"/>
                    </a:p>
                  </a:txBody>
                  <a:tcPr marL="91425" marR="91425" marT="91425" marB="91425"/>
                </a:tc>
                <a:tc>
                  <a:txBody>
                    <a:bodyPr/>
                    <a:lstStyle/>
                    <a:p>
                      <a:pPr marL="0" lvl="0" indent="0" rtl="0">
                        <a:spcBef>
                          <a:spcPts val="0"/>
                        </a:spcBef>
                        <a:spcAft>
                          <a:spcPts val="0"/>
                        </a:spcAft>
                        <a:buNone/>
                      </a:pPr>
                      <a:r>
                        <a:rPr lang="en-NZ" sz="800" dirty="0"/>
                        <a:t>0.27</a:t>
                      </a:r>
                      <a:endParaRPr sz="800" dirty="0"/>
                    </a:p>
                  </a:txBody>
                  <a:tcPr marL="91425" marR="91425" marT="91425" marB="91425"/>
                </a:tc>
                <a:extLst>
                  <a:ext uri="{0D108BD9-81ED-4DB2-BD59-A6C34878D82A}">
                    <a16:rowId xmlns:a16="http://schemas.microsoft.com/office/drawing/2014/main" val="3056176148"/>
                  </a:ext>
                </a:extLst>
              </a:tr>
            </a:tbl>
          </a:graphicData>
        </a:graphic>
      </p:graphicFrame>
    </p:spTree>
    <p:extLst>
      <p:ext uri="{BB962C8B-B14F-4D97-AF65-F5344CB8AC3E}">
        <p14:creationId xmlns:p14="http://schemas.microsoft.com/office/powerpoint/2010/main" val="3221152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23">
            <a:extLst>
              <a:ext uri="{FF2B5EF4-FFF2-40B4-BE49-F238E27FC236}">
                <a16:creationId xmlns:a16="http://schemas.microsoft.com/office/drawing/2014/main" id="{14A56A00-4E52-47CA-B38E-99CFD1450EE9}"/>
              </a:ext>
            </a:extLst>
          </p:cNvPr>
          <p:cNvSpPr txBox="1"/>
          <p:nvPr/>
        </p:nvSpPr>
        <p:spPr>
          <a:xfrm>
            <a:off x="0" y="0"/>
            <a:ext cx="9144000" cy="51435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NZ" sz="850" dirty="0">
                <a:latin typeface="Courier New"/>
                <a:ea typeface="Courier New"/>
                <a:cs typeface="Courier New"/>
                <a:sym typeface="Courier New"/>
              </a:rPr>
              <a:t>  WITH months AS </a:t>
            </a:r>
          </a:p>
          <a:p>
            <a:pPr lvl="0">
              <a:buClr>
                <a:schemeClr val="dk1"/>
              </a:buClr>
              <a:buSzPts val="1100"/>
            </a:pPr>
            <a:r>
              <a:rPr lang="en-NZ" sz="850" dirty="0">
                <a:latin typeface="Courier New"/>
                <a:ea typeface="Courier New"/>
                <a:cs typeface="Courier New"/>
                <a:sym typeface="Courier New"/>
              </a:rPr>
              <a:t> (SELECT </a:t>
            </a:r>
          </a:p>
          <a:p>
            <a:pPr lvl="0">
              <a:buClr>
                <a:schemeClr val="dk1"/>
              </a:buClr>
              <a:buSzPts val="1100"/>
            </a:pPr>
            <a:r>
              <a:rPr lang="en-NZ" sz="850" dirty="0">
                <a:latin typeface="Courier New"/>
                <a:ea typeface="Courier New"/>
                <a:cs typeface="Courier New"/>
                <a:sym typeface="Courier New"/>
              </a:rPr>
              <a:t> '2017-01-01' AS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a:t>
            </a:r>
          </a:p>
          <a:p>
            <a:pPr lvl="0">
              <a:buClr>
                <a:schemeClr val="dk1"/>
              </a:buClr>
              <a:buSzPts val="1100"/>
            </a:pPr>
            <a:r>
              <a:rPr lang="en-NZ" sz="850" dirty="0">
                <a:latin typeface="Courier New"/>
                <a:ea typeface="Courier New"/>
                <a:cs typeface="Courier New"/>
                <a:sym typeface="Courier New"/>
              </a:rPr>
              <a:t> '2017-01-31' AS </a:t>
            </a:r>
            <a:r>
              <a:rPr lang="en-NZ" sz="850" dirty="0" err="1">
                <a:latin typeface="Courier New"/>
                <a:ea typeface="Courier New"/>
                <a:cs typeface="Courier New"/>
                <a:sym typeface="Courier New"/>
              </a:rPr>
              <a:t>last_day</a:t>
            </a:r>
            <a:endParaRPr lang="en-NZ" sz="850" dirty="0">
              <a:latin typeface="Courier New"/>
              <a:ea typeface="Courier New"/>
              <a:cs typeface="Courier New"/>
              <a:sym typeface="Courier New"/>
            </a:endParaRPr>
          </a:p>
          <a:p>
            <a:pPr lvl="0">
              <a:buClr>
                <a:schemeClr val="dk1"/>
              </a:buClr>
              <a:buSzPts val="1100"/>
            </a:pPr>
            <a:r>
              <a:rPr lang="en-NZ" sz="850" dirty="0">
                <a:latin typeface="Courier New"/>
                <a:ea typeface="Courier New"/>
                <a:cs typeface="Courier New"/>
                <a:sym typeface="Courier New"/>
              </a:rPr>
              <a:t> UNION</a:t>
            </a:r>
          </a:p>
          <a:p>
            <a:pPr lvl="0">
              <a:buClr>
                <a:schemeClr val="dk1"/>
              </a:buClr>
              <a:buSzPts val="1100"/>
            </a:pPr>
            <a:r>
              <a:rPr lang="en-NZ" sz="850" dirty="0">
                <a:latin typeface="Courier New"/>
                <a:ea typeface="Courier New"/>
                <a:cs typeface="Courier New"/>
                <a:sym typeface="Courier New"/>
              </a:rPr>
              <a:t>  SELECT</a:t>
            </a:r>
          </a:p>
          <a:p>
            <a:pPr lvl="0">
              <a:buClr>
                <a:schemeClr val="dk1"/>
              </a:buClr>
              <a:buSzPts val="1100"/>
            </a:pPr>
            <a:r>
              <a:rPr lang="en-NZ" sz="850" dirty="0">
                <a:latin typeface="Courier New"/>
                <a:ea typeface="Courier New"/>
                <a:cs typeface="Courier New"/>
                <a:sym typeface="Courier New"/>
              </a:rPr>
              <a:t> '2017-02-01' AS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a:t>
            </a:r>
          </a:p>
          <a:p>
            <a:pPr lvl="0">
              <a:buClr>
                <a:schemeClr val="dk1"/>
              </a:buClr>
              <a:buSzPts val="1100"/>
            </a:pPr>
            <a:r>
              <a:rPr lang="en-NZ" sz="850" dirty="0">
                <a:latin typeface="Courier New"/>
                <a:ea typeface="Courier New"/>
                <a:cs typeface="Courier New"/>
                <a:sym typeface="Courier New"/>
              </a:rPr>
              <a:t> '2017-02-28' AS </a:t>
            </a:r>
            <a:r>
              <a:rPr lang="en-NZ" sz="850" dirty="0" err="1">
                <a:latin typeface="Courier New"/>
                <a:ea typeface="Courier New"/>
                <a:cs typeface="Courier New"/>
                <a:sym typeface="Courier New"/>
              </a:rPr>
              <a:t>last_day</a:t>
            </a:r>
            <a:endParaRPr lang="en-NZ" sz="850" dirty="0">
              <a:latin typeface="Courier New"/>
              <a:ea typeface="Courier New"/>
              <a:cs typeface="Courier New"/>
              <a:sym typeface="Courier New"/>
            </a:endParaRPr>
          </a:p>
          <a:p>
            <a:pPr lvl="0">
              <a:buClr>
                <a:schemeClr val="dk1"/>
              </a:buClr>
              <a:buSzPts val="1100"/>
            </a:pPr>
            <a:r>
              <a:rPr lang="en-NZ" sz="850" dirty="0">
                <a:latin typeface="Courier New"/>
                <a:ea typeface="Courier New"/>
                <a:cs typeface="Courier New"/>
                <a:sym typeface="Courier New"/>
              </a:rPr>
              <a:t> UNION</a:t>
            </a:r>
          </a:p>
          <a:p>
            <a:pPr lvl="0">
              <a:buClr>
                <a:schemeClr val="dk1"/>
              </a:buClr>
              <a:buSzPts val="1100"/>
            </a:pPr>
            <a:r>
              <a:rPr lang="en-NZ" sz="850" dirty="0">
                <a:latin typeface="Courier New"/>
                <a:ea typeface="Courier New"/>
                <a:cs typeface="Courier New"/>
                <a:sym typeface="Courier New"/>
              </a:rPr>
              <a:t> SELECT </a:t>
            </a:r>
          </a:p>
          <a:p>
            <a:pPr lvl="0">
              <a:buClr>
                <a:schemeClr val="dk1"/>
              </a:buClr>
              <a:buSzPts val="1100"/>
            </a:pPr>
            <a:r>
              <a:rPr lang="en-NZ" sz="850" dirty="0">
                <a:latin typeface="Courier New"/>
                <a:ea typeface="Courier New"/>
                <a:cs typeface="Courier New"/>
                <a:sym typeface="Courier New"/>
              </a:rPr>
              <a:t> '2017-03-01' AS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a:t>
            </a:r>
          </a:p>
          <a:p>
            <a:pPr lvl="0">
              <a:buClr>
                <a:schemeClr val="dk1"/>
              </a:buClr>
              <a:buSzPts val="1100"/>
            </a:pPr>
            <a:r>
              <a:rPr lang="en-NZ" sz="850" dirty="0">
                <a:latin typeface="Courier New"/>
                <a:ea typeface="Courier New"/>
                <a:cs typeface="Courier New"/>
                <a:sym typeface="Courier New"/>
              </a:rPr>
              <a:t> '2017-03-31' AS </a:t>
            </a:r>
            <a:r>
              <a:rPr lang="en-NZ" sz="850" dirty="0" err="1">
                <a:latin typeface="Courier New"/>
                <a:ea typeface="Courier New"/>
                <a:cs typeface="Courier New"/>
                <a:sym typeface="Courier New"/>
              </a:rPr>
              <a:t>last_day</a:t>
            </a:r>
            <a:r>
              <a:rPr lang="en-NZ" sz="850" dirty="0">
                <a:latin typeface="Courier New"/>
                <a:ea typeface="Courier New"/>
                <a:cs typeface="Courier New"/>
                <a:sym typeface="Courier New"/>
              </a:rPr>
              <a:t>),</a:t>
            </a:r>
          </a:p>
          <a:p>
            <a:pPr lvl="0">
              <a:buClr>
                <a:schemeClr val="dk1"/>
              </a:buClr>
              <a:buSzPts val="1100"/>
            </a:pPr>
            <a:r>
              <a:rPr lang="en-NZ" sz="850" dirty="0">
                <a:latin typeface="Courier New"/>
                <a:ea typeface="Courier New"/>
                <a:cs typeface="Courier New"/>
                <a:sym typeface="Courier New"/>
              </a:rPr>
              <a:t> </a:t>
            </a:r>
            <a:r>
              <a:rPr lang="en-NZ" sz="850" dirty="0" err="1">
                <a:latin typeface="Courier New"/>
                <a:ea typeface="Courier New"/>
                <a:cs typeface="Courier New"/>
                <a:sym typeface="Courier New"/>
              </a:rPr>
              <a:t>cross_join</a:t>
            </a:r>
            <a:r>
              <a:rPr lang="en-NZ" sz="850" dirty="0">
                <a:latin typeface="Courier New"/>
                <a:ea typeface="Courier New"/>
                <a:cs typeface="Courier New"/>
                <a:sym typeface="Courier New"/>
              </a:rPr>
              <a:t> AS</a:t>
            </a:r>
          </a:p>
          <a:p>
            <a:pPr lvl="0">
              <a:buClr>
                <a:schemeClr val="dk1"/>
              </a:buClr>
              <a:buSzPts val="1100"/>
            </a:pPr>
            <a:r>
              <a:rPr lang="en-NZ" sz="850" dirty="0">
                <a:latin typeface="Courier New"/>
                <a:ea typeface="Courier New"/>
                <a:cs typeface="Courier New"/>
                <a:sym typeface="Courier New"/>
              </a:rPr>
              <a:t> (SELECT *</a:t>
            </a:r>
          </a:p>
          <a:p>
            <a:pPr lvl="0">
              <a:buClr>
                <a:schemeClr val="dk1"/>
              </a:buClr>
              <a:buSzPts val="1100"/>
            </a:pPr>
            <a:r>
              <a:rPr lang="en-NZ" sz="850" dirty="0">
                <a:latin typeface="Courier New"/>
                <a:ea typeface="Courier New"/>
                <a:cs typeface="Courier New"/>
                <a:sym typeface="Courier New"/>
              </a:rPr>
              <a:t>  FROM subscriptions</a:t>
            </a:r>
          </a:p>
          <a:p>
            <a:pPr lvl="0">
              <a:buClr>
                <a:schemeClr val="dk1"/>
              </a:buClr>
              <a:buSzPts val="1100"/>
            </a:pPr>
            <a:r>
              <a:rPr lang="en-NZ" sz="850" dirty="0">
                <a:latin typeface="Courier New"/>
                <a:ea typeface="Courier New"/>
                <a:cs typeface="Courier New"/>
                <a:sym typeface="Courier New"/>
              </a:rPr>
              <a:t> CROSS JOIN months),</a:t>
            </a:r>
          </a:p>
          <a:p>
            <a:pPr lvl="0">
              <a:buClr>
                <a:schemeClr val="dk1"/>
              </a:buClr>
              <a:buSzPts val="1100"/>
            </a:pPr>
            <a:r>
              <a:rPr lang="en-NZ" sz="850" dirty="0">
                <a:latin typeface="Courier New"/>
                <a:ea typeface="Courier New"/>
                <a:cs typeface="Courier New"/>
                <a:sym typeface="Courier New"/>
              </a:rPr>
              <a:t> status AS </a:t>
            </a:r>
          </a:p>
          <a:p>
            <a:pPr lvl="0">
              <a:buClr>
                <a:schemeClr val="dk1"/>
              </a:buClr>
              <a:buSzPts val="1100"/>
            </a:pPr>
            <a:r>
              <a:rPr lang="en-NZ" sz="850" dirty="0">
                <a:latin typeface="Courier New"/>
                <a:ea typeface="Courier New"/>
                <a:cs typeface="Courier New"/>
                <a:sym typeface="Courier New"/>
              </a:rPr>
              <a:t> (SELECT id,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 as month,</a:t>
            </a:r>
          </a:p>
          <a:p>
            <a:pPr lvl="0">
              <a:buClr>
                <a:schemeClr val="dk1"/>
              </a:buClr>
              <a:buSzPts val="1100"/>
            </a:pPr>
            <a:r>
              <a:rPr lang="en-NZ" sz="850" dirty="0">
                <a:latin typeface="Courier New"/>
                <a:ea typeface="Courier New"/>
                <a:cs typeface="Courier New"/>
                <a:sym typeface="Courier New"/>
              </a:rPr>
              <a:t>  CASE </a:t>
            </a:r>
          </a:p>
          <a:p>
            <a:pPr lvl="0">
              <a:buClr>
                <a:schemeClr val="dk1"/>
              </a:buClr>
              <a:buSzPts val="1100"/>
            </a:pPr>
            <a:r>
              <a:rPr lang="en-NZ" sz="850" dirty="0">
                <a:latin typeface="Courier New"/>
                <a:ea typeface="Courier New"/>
                <a:cs typeface="Courier New"/>
                <a:sym typeface="Courier New"/>
              </a:rPr>
              <a:t>    WHEN (</a:t>
            </a:r>
            <a:r>
              <a:rPr lang="en-NZ" sz="850" dirty="0" err="1">
                <a:latin typeface="Courier New"/>
                <a:ea typeface="Courier New"/>
                <a:cs typeface="Courier New"/>
                <a:sym typeface="Courier New"/>
              </a:rPr>
              <a:t>subscription_start</a:t>
            </a:r>
            <a:r>
              <a:rPr lang="en-NZ" sz="850" dirty="0">
                <a:latin typeface="Courier New"/>
                <a:ea typeface="Courier New"/>
                <a:cs typeface="Courier New"/>
                <a:sym typeface="Courier New"/>
              </a:rPr>
              <a:t> &lt;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 AND</a:t>
            </a:r>
          </a:p>
          <a:p>
            <a:pPr lvl="0">
              <a:buClr>
                <a:schemeClr val="dk1"/>
              </a:buClr>
              <a:buSzPts val="1100"/>
            </a:pPr>
            <a:r>
              <a:rPr lang="en-NZ" sz="850" dirty="0">
                <a:latin typeface="Courier New"/>
                <a:ea typeface="Courier New"/>
                <a:cs typeface="Courier New"/>
                <a:sym typeface="Courier New"/>
              </a:rPr>
              <a:t>    (</a:t>
            </a:r>
            <a:r>
              <a:rPr lang="en-NZ" sz="850" dirty="0" err="1">
                <a:latin typeface="Courier New"/>
                <a:ea typeface="Courier New"/>
                <a:cs typeface="Courier New"/>
                <a:sym typeface="Courier New"/>
              </a:rPr>
              <a:t>subscription_end</a:t>
            </a:r>
            <a:r>
              <a:rPr lang="en-NZ" sz="850" dirty="0">
                <a:latin typeface="Courier New"/>
                <a:ea typeface="Courier New"/>
                <a:cs typeface="Courier New"/>
                <a:sym typeface="Courier New"/>
              </a:rPr>
              <a:t> &gt;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 OR </a:t>
            </a:r>
            <a:r>
              <a:rPr lang="en-NZ" sz="850" dirty="0" err="1">
                <a:latin typeface="Courier New"/>
                <a:ea typeface="Courier New"/>
                <a:cs typeface="Courier New"/>
                <a:sym typeface="Courier New"/>
              </a:rPr>
              <a:t>subscription_end</a:t>
            </a:r>
            <a:r>
              <a:rPr lang="en-NZ" sz="850" dirty="0">
                <a:latin typeface="Courier New"/>
                <a:ea typeface="Courier New"/>
                <a:cs typeface="Courier New"/>
                <a:sym typeface="Courier New"/>
              </a:rPr>
              <a:t> IS NULL) AND (segment = 87) THEN 1 ELSE 0 END AS is_active_87,</a:t>
            </a:r>
          </a:p>
          <a:p>
            <a:pPr lvl="0">
              <a:buClr>
                <a:schemeClr val="dk1"/>
              </a:buClr>
              <a:buSzPts val="1100"/>
            </a:pPr>
            <a:r>
              <a:rPr lang="en-NZ" sz="850" dirty="0">
                <a:latin typeface="Courier New"/>
                <a:ea typeface="Courier New"/>
                <a:cs typeface="Courier New"/>
                <a:sym typeface="Courier New"/>
              </a:rPr>
              <a:t>  CASE </a:t>
            </a:r>
          </a:p>
          <a:p>
            <a:pPr lvl="0">
              <a:buClr>
                <a:schemeClr val="dk1"/>
              </a:buClr>
              <a:buSzPts val="1100"/>
            </a:pPr>
            <a:r>
              <a:rPr lang="en-NZ" sz="850" dirty="0">
                <a:latin typeface="Courier New"/>
                <a:ea typeface="Courier New"/>
                <a:cs typeface="Courier New"/>
                <a:sym typeface="Courier New"/>
              </a:rPr>
              <a:t>    WHEN (</a:t>
            </a:r>
            <a:r>
              <a:rPr lang="en-NZ" sz="850" dirty="0" err="1">
                <a:latin typeface="Courier New"/>
                <a:ea typeface="Courier New"/>
                <a:cs typeface="Courier New"/>
                <a:sym typeface="Courier New"/>
              </a:rPr>
              <a:t>subscription_start</a:t>
            </a:r>
            <a:r>
              <a:rPr lang="en-NZ" sz="850" dirty="0">
                <a:latin typeface="Courier New"/>
                <a:ea typeface="Courier New"/>
                <a:cs typeface="Courier New"/>
                <a:sym typeface="Courier New"/>
              </a:rPr>
              <a:t> &lt;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 AND</a:t>
            </a:r>
          </a:p>
          <a:p>
            <a:pPr lvl="0">
              <a:buClr>
                <a:schemeClr val="dk1"/>
              </a:buClr>
              <a:buSzPts val="1100"/>
            </a:pPr>
            <a:r>
              <a:rPr lang="en-NZ" sz="850" dirty="0">
                <a:latin typeface="Courier New"/>
                <a:ea typeface="Courier New"/>
                <a:cs typeface="Courier New"/>
                <a:sym typeface="Courier New"/>
              </a:rPr>
              <a:t>    (</a:t>
            </a:r>
            <a:r>
              <a:rPr lang="en-NZ" sz="850" dirty="0" err="1">
                <a:latin typeface="Courier New"/>
                <a:ea typeface="Courier New"/>
                <a:cs typeface="Courier New"/>
                <a:sym typeface="Courier New"/>
              </a:rPr>
              <a:t>subscription_end</a:t>
            </a:r>
            <a:r>
              <a:rPr lang="en-NZ" sz="850" dirty="0">
                <a:latin typeface="Courier New"/>
                <a:ea typeface="Courier New"/>
                <a:cs typeface="Courier New"/>
                <a:sym typeface="Courier New"/>
              </a:rPr>
              <a:t> &gt;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 OR </a:t>
            </a:r>
            <a:r>
              <a:rPr lang="en-NZ" sz="850" dirty="0" err="1">
                <a:latin typeface="Courier New"/>
                <a:ea typeface="Courier New"/>
                <a:cs typeface="Courier New"/>
                <a:sym typeface="Courier New"/>
              </a:rPr>
              <a:t>subscription_end</a:t>
            </a:r>
            <a:r>
              <a:rPr lang="en-NZ" sz="850" dirty="0">
                <a:latin typeface="Courier New"/>
                <a:ea typeface="Courier New"/>
                <a:cs typeface="Courier New"/>
                <a:sym typeface="Courier New"/>
              </a:rPr>
              <a:t> IS NULL) AND (segment = 30) THEN 1 ELSE 0 END AS is_active_30,</a:t>
            </a:r>
          </a:p>
          <a:p>
            <a:pPr lvl="0">
              <a:buClr>
                <a:schemeClr val="dk1"/>
              </a:buClr>
              <a:buSzPts val="1100"/>
            </a:pPr>
            <a:r>
              <a:rPr lang="en-NZ" sz="850" dirty="0">
                <a:latin typeface="Courier New"/>
                <a:ea typeface="Courier New"/>
                <a:cs typeface="Courier New"/>
                <a:sym typeface="Courier New"/>
              </a:rPr>
              <a:t>  CASE </a:t>
            </a:r>
          </a:p>
          <a:p>
            <a:pPr lvl="0">
              <a:buClr>
                <a:schemeClr val="dk1"/>
              </a:buClr>
              <a:buSzPts val="1100"/>
            </a:pPr>
            <a:r>
              <a:rPr lang="en-NZ" sz="850" dirty="0">
                <a:latin typeface="Courier New"/>
                <a:ea typeface="Courier New"/>
                <a:cs typeface="Courier New"/>
                <a:sym typeface="Courier New"/>
              </a:rPr>
              <a:t>    WHEN (</a:t>
            </a:r>
            <a:r>
              <a:rPr lang="en-NZ" sz="850" dirty="0" err="1">
                <a:latin typeface="Courier New"/>
                <a:ea typeface="Courier New"/>
                <a:cs typeface="Courier New"/>
                <a:sym typeface="Courier New"/>
              </a:rPr>
              <a:t>subscription_start</a:t>
            </a:r>
            <a:r>
              <a:rPr lang="en-NZ" sz="850" dirty="0">
                <a:latin typeface="Courier New"/>
                <a:ea typeface="Courier New"/>
                <a:cs typeface="Courier New"/>
                <a:sym typeface="Courier New"/>
              </a:rPr>
              <a:t> &lt;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 AND</a:t>
            </a:r>
          </a:p>
          <a:p>
            <a:pPr lvl="0">
              <a:buClr>
                <a:schemeClr val="dk1"/>
              </a:buClr>
              <a:buSzPts val="1100"/>
            </a:pPr>
            <a:r>
              <a:rPr lang="en-NZ" sz="850" dirty="0">
                <a:latin typeface="Courier New"/>
                <a:ea typeface="Courier New"/>
                <a:cs typeface="Courier New"/>
                <a:sym typeface="Courier New"/>
              </a:rPr>
              <a:t>    (</a:t>
            </a:r>
            <a:r>
              <a:rPr lang="en-NZ" sz="850" dirty="0" err="1">
                <a:latin typeface="Courier New"/>
                <a:ea typeface="Courier New"/>
                <a:cs typeface="Courier New"/>
                <a:sym typeface="Courier New"/>
              </a:rPr>
              <a:t>subscription_end</a:t>
            </a:r>
            <a:r>
              <a:rPr lang="en-NZ" sz="850" dirty="0">
                <a:latin typeface="Courier New"/>
                <a:ea typeface="Courier New"/>
                <a:cs typeface="Courier New"/>
                <a:sym typeface="Courier New"/>
              </a:rPr>
              <a:t> BETWEEN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 AND </a:t>
            </a:r>
            <a:r>
              <a:rPr lang="en-NZ" sz="850" dirty="0" err="1">
                <a:latin typeface="Courier New"/>
                <a:ea typeface="Courier New"/>
                <a:cs typeface="Courier New"/>
                <a:sym typeface="Courier New"/>
              </a:rPr>
              <a:t>last_day</a:t>
            </a:r>
            <a:r>
              <a:rPr lang="en-NZ" sz="850" dirty="0">
                <a:latin typeface="Courier New"/>
                <a:ea typeface="Courier New"/>
                <a:cs typeface="Courier New"/>
                <a:sym typeface="Courier New"/>
              </a:rPr>
              <a:t>) AND (segment = 87) THEN 1 ELSE 0 END AS is_canceled_87,</a:t>
            </a:r>
          </a:p>
          <a:p>
            <a:pPr lvl="0">
              <a:buClr>
                <a:schemeClr val="dk1"/>
              </a:buClr>
              <a:buSzPts val="1100"/>
            </a:pPr>
            <a:r>
              <a:rPr lang="en-NZ" sz="850" dirty="0">
                <a:latin typeface="Courier New"/>
                <a:ea typeface="Courier New"/>
                <a:cs typeface="Courier New"/>
                <a:sym typeface="Courier New"/>
              </a:rPr>
              <a:t>  CASE </a:t>
            </a:r>
          </a:p>
          <a:p>
            <a:pPr lvl="0">
              <a:buClr>
                <a:schemeClr val="dk1"/>
              </a:buClr>
              <a:buSzPts val="1100"/>
            </a:pPr>
            <a:r>
              <a:rPr lang="en-NZ" sz="850" dirty="0">
                <a:latin typeface="Courier New"/>
                <a:ea typeface="Courier New"/>
                <a:cs typeface="Courier New"/>
                <a:sym typeface="Courier New"/>
              </a:rPr>
              <a:t>    WHEN (</a:t>
            </a:r>
            <a:r>
              <a:rPr lang="en-NZ" sz="850" dirty="0" err="1">
                <a:latin typeface="Courier New"/>
                <a:ea typeface="Courier New"/>
                <a:cs typeface="Courier New"/>
                <a:sym typeface="Courier New"/>
              </a:rPr>
              <a:t>subscription_start</a:t>
            </a:r>
            <a:r>
              <a:rPr lang="en-NZ" sz="850" dirty="0">
                <a:latin typeface="Courier New"/>
                <a:ea typeface="Courier New"/>
                <a:cs typeface="Courier New"/>
                <a:sym typeface="Courier New"/>
              </a:rPr>
              <a:t> &lt;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 AND</a:t>
            </a:r>
          </a:p>
          <a:p>
            <a:pPr lvl="0">
              <a:buClr>
                <a:schemeClr val="dk1"/>
              </a:buClr>
              <a:buSzPts val="1100"/>
            </a:pPr>
            <a:r>
              <a:rPr lang="en-NZ" sz="850" dirty="0">
                <a:latin typeface="Courier New"/>
                <a:ea typeface="Courier New"/>
                <a:cs typeface="Courier New"/>
                <a:sym typeface="Courier New"/>
              </a:rPr>
              <a:t>    (</a:t>
            </a:r>
            <a:r>
              <a:rPr lang="en-NZ" sz="850" dirty="0" err="1">
                <a:latin typeface="Courier New"/>
                <a:ea typeface="Courier New"/>
                <a:cs typeface="Courier New"/>
                <a:sym typeface="Courier New"/>
              </a:rPr>
              <a:t>subscription_end</a:t>
            </a:r>
            <a:r>
              <a:rPr lang="en-NZ" sz="850" dirty="0">
                <a:latin typeface="Courier New"/>
                <a:ea typeface="Courier New"/>
                <a:cs typeface="Courier New"/>
                <a:sym typeface="Courier New"/>
              </a:rPr>
              <a:t> BETWEEN </a:t>
            </a:r>
            <a:r>
              <a:rPr lang="en-NZ" sz="850" dirty="0" err="1">
                <a:latin typeface="Courier New"/>
                <a:ea typeface="Courier New"/>
                <a:cs typeface="Courier New"/>
                <a:sym typeface="Courier New"/>
              </a:rPr>
              <a:t>first_day</a:t>
            </a:r>
            <a:r>
              <a:rPr lang="en-NZ" sz="850" dirty="0">
                <a:latin typeface="Courier New"/>
                <a:ea typeface="Courier New"/>
                <a:cs typeface="Courier New"/>
                <a:sym typeface="Courier New"/>
              </a:rPr>
              <a:t> AND </a:t>
            </a:r>
            <a:r>
              <a:rPr lang="en-NZ" sz="850" dirty="0" err="1">
                <a:latin typeface="Courier New"/>
                <a:ea typeface="Courier New"/>
                <a:cs typeface="Courier New"/>
                <a:sym typeface="Courier New"/>
              </a:rPr>
              <a:t>last_day</a:t>
            </a:r>
            <a:r>
              <a:rPr lang="en-NZ" sz="850" dirty="0">
                <a:latin typeface="Courier New"/>
                <a:ea typeface="Courier New"/>
                <a:cs typeface="Courier New"/>
                <a:sym typeface="Courier New"/>
              </a:rPr>
              <a:t>) AND (segment = 30) THEN 1 ELSE 0 END AS is_canceled_30</a:t>
            </a:r>
          </a:p>
          <a:p>
            <a:pPr lvl="0">
              <a:buClr>
                <a:schemeClr val="dk1"/>
              </a:buClr>
              <a:buSzPts val="1100"/>
            </a:pPr>
            <a:r>
              <a:rPr lang="en-NZ" sz="850" dirty="0">
                <a:latin typeface="Courier New"/>
                <a:ea typeface="Courier New"/>
                <a:cs typeface="Courier New"/>
                <a:sym typeface="Courier New"/>
              </a:rPr>
              <a:t> FROM </a:t>
            </a:r>
            <a:r>
              <a:rPr lang="en-NZ" sz="850" dirty="0" err="1">
                <a:latin typeface="Courier New"/>
                <a:ea typeface="Courier New"/>
                <a:cs typeface="Courier New"/>
                <a:sym typeface="Courier New"/>
              </a:rPr>
              <a:t>cross_join</a:t>
            </a:r>
            <a:r>
              <a:rPr lang="en-NZ" sz="850" dirty="0">
                <a:latin typeface="Courier New"/>
                <a:ea typeface="Courier New"/>
                <a:cs typeface="Courier New"/>
                <a:sym typeface="Courier New"/>
              </a:rPr>
              <a:t>),</a:t>
            </a:r>
          </a:p>
          <a:p>
            <a:pPr lvl="0">
              <a:buClr>
                <a:schemeClr val="dk1"/>
              </a:buClr>
              <a:buSzPts val="1100"/>
            </a:pPr>
            <a:r>
              <a:rPr lang="en-NZ" sz="850" dirty="0">
                <a:latin typeface="Courier New"/>
                <a:ea typeface="Courier New"/>
                <a:cs typeface="Courier New"/>
                <a:sym typeface="Courier New"/>
              </a:rPr>
              <a:t>  </a:t>
            </a:r>
            <a:r>
              <a:rPr lang="en-NZ" sz="850" dirty="0" err="1">
                <a:latin typeface="Courier New"/>
                <a:ea typeface="Courier New"/>
                <a:cs typeface="Courier New"/>
                <a:sym typeface="Courier New"/>
              </a:rPr>
              <a:t>status_aggregate</a:t>
            </a:r>
            <a:r>
              <a:rPr lang="en-NZ" sz="850" dirty="0">
                <a:latin typeface="Courier New"/>
                <a:ea typeface="Courier New"/>
                <a:cs typeface="Courier New"/>
                <a:sym typeface="Courier New"/>
              </a:rPr>
              <a:t> AS</a:t>
            </a:r>
          </a:p>
          <a:p>
            <a:pPr lvl="0">
              <a:buClr>
                <a:schemeClr val="dk1"/>
              </a:buClr>
              <a:buSzPts val="1100"/>
            </a:pPr>
            <a:r>
              <a:rPr lang="en-NZ" sz="850" dirty="0">
                <a:latin typeface="Courier New"/>
                <a:ea typeface="Courier New"/>
                <a:cs typeface="Courier New"/>
                <a:sym typeface="Courier New"/>
              </a:rPr>
              <a:t>  (SELECT month, SUM(is_active_87) AS sum_active_87, SUM(is_active_30) AS sum_active_30, SUM(is_canceled_87) AS sum_canceled_87, SUM(is_canceled_30) AS sum_canceled_30</a:t>
            </a:r>
          </a:p>
          <a:p>
            <a:pPr lvl="0">
              <a:buClr>
                <a:schemeClr val="dk1"/>
              </a:buClr>
              <a:buSzPts val="1100"/>
            </a:pPr>
            <a:r>
              <a:rPr lang="en-NZ" sz="850" dirty="0">
                <a:latin typeface="Courier New"/>
                <a:ea typeface="Courier New"/>
                <a:cs typeface="Courier New"/>
                <a:sym typeface="Courier New"/>
              </a:rPr>
              <a:t>  FROM status</a:t>
            </a:r>
          </a:p>
          <a:p>
            <a:pPr lvl="0">
              <a:buClr>
                <a:schemeClr val="dk1"/>
              </a:buClr>
              <a:buSzPts val="1100"/>
            </a:pPr>
            <a:r>
              <a:rPr lang="en-NZ" sz="850" dirty="0">
                <a:latin typeface="Courier New"/>
                <a:ea typeface="Courier New"/>
                <a:cs typeface="Courier New"/>
                <a:sym typeface="Courier New"/>
              </a:rPr>
              <a:t>  GROUP BY month)</a:t>
            </a:r>
          </a:p>
          <a:p>
            <a:pPr lvl="0">
              <a:buClr>
                <a:schemeClr val="dk1"/>
              </a:buClr>
              <a:buSzPts val="1100"/>
            </a:pPr>
            <a:r>
              <a:rPr lang="en-NZ" sz="850" dirty="0">
                <a:latin typeface="Courier New"/>
                <a:ea typeface="Courier New"/>
                <a:cs typeface="Courier New"/>
                <a:sym typeface="Courier New"/>
              </a:rPr>
              <a:t>  SELECT month, 1.0*sum_canceled_87/sum_active_87 AS churn_rate_87, 1.0*sum_canceled_30/sum_active_30 AS churn_rate_30,</a:t>
            </a:r>
          </a:p>
          <a:p>
            <a:pPr lvl="0">
              <a:buClr>
                <a:schemeClr val="dk1"/>
              </a:buClr>
              <a:buSzPts val="1100"/>
            </a:pPr>
            <a:r>
              <a:rPr lang="en-NZ" sz="850" dirty="0">
                <a:latin typeface="Courier New"/>
                <a:ea typeface="Courier New"/>
                <a:cs typeface="Courier New"/>
                <a:sym typeface="Courier New"/>
              </a:rPr>
              <a:t>  1.0*(sum_canceled_87 + sum_canceled_30)/(sum_active_87 + sum_active_30) AS </a:t>
            </a:r>
            <a:r>
              <a:rPr lang="en-NZ" sz="850" dirty="0" err="1">
                <a:latin typeface="Courier New"/>
                <a:ea typeface="Courier New"/>
                <a:cs typeface="Courier New"/>
                <a:sym typeface="Courier New"/>
              </a:rPr>
              <a:t>churn_rate_overrall</a:t>
            </a:r>
            <a:endParaRPr lang="en-NZ" sz="850" dirty="0">
              <a:latin typeface="Courier New"/>
              <a:ea typeface="Courier New"/>
              <a:cs typeface="Courier New"/>
              <a:sym typeface="Courier New"/>
            </a:endParaRPr>
          </a:p>
          <a:p>
            <a:pPr lvl="0">
              <a:buClr>
                <a:schemeClr val="dk1"/>
              </a:buClr>
              <a:buSzPts val="1100"/>
            </a:pPr>
            <a:r>
              <a:rPr lang="en-NZ" sz="850" dirty="0">
                <a:latin typeface="Courier New"/>
                <a:ea typeface="Courier New"/>
                <a:cs typeface="Courier New"/>
                <a:sym typeface="Courier New"/>
              </a:rPr>
              <a:t>  FROM </a:t>
            </a:r>
            <a:r>
              <a:rPr lang="en-NZ" sz="850" dirty="0" err="1">
                <a:latin typeface="Courier New"/>
                <a:ea typeface="Courier New"/>
                <a:cs typeface="Courier New"/>
                <a:sym typeface="Courier New"/>
              </a:rPr>
              <a:t>status_aggregate</a:t>
            </a:r>
            <a:r>
              <a:rPr lang="en-NZ" sz="850" dirty="0">
                <a:latin typeface="Courier New"/>
                <a:ea typeface="Courier New"/>
                <a:cs typeface="Courier New"/>
                <a:sym typeface="Courier New"/>
              </a:rPr>
              <a:t>;</a:t>
            </a:r>
            <a:endParaRPr sz="850" dirty="0">
              <a:latin typeface="Courier New"/>
              <a:ea typeface="Courier New"/>
              <a:cs typeface="Courier New"/>
              <a:sym typeface="Courier New"/>
            </a:endParaRPr>
          </a:p>
        </p:txBody>
      </p:sp>
    </p:spTree>
    <p:extLst>
      <p:ext uri="{BB962C8B-B14F-4D97-AF65-F5344CB8AC3E}">
        <p14:creationId xmlns:p14="http://schemas.microsoft.com/office/powerpoint/2010/main" val="307408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r>
              <a:rPr lang="en" sz="4800" dirty="0">
                <a:solidFill>
                  <a:schemeClr val="lt1"/>
                </a:solidFill>
                <a:latin typeface="Roboto Black"/>
                <a:ea typeface="Roboto Black"/>
                <a:cs typeface="Roboto Black"/>
                <a:sym typeface="Roboto Black"/>
              </a:rPr>
              <a:t>3. </a:t>
            </a:r>
            <a:r>
              <a:rPr lang="en-NZ" sz="4800" dirty="0">
                <a:solidFill>
                  <a:schemeClr val="lt1"/>
                </a:solidFill>
                <a:latin typeface="Roboto Black"/>
                <a:ea typeface="Roboto Black"/>
                <a:cs typeface="Roboto Black"/>
                <a:sym typeface="Roboto Black"/>
              </a:rPr>
              <a:t>Without hardcoding segment</a:t>
            </a:r>
            <a:endParaRPr dirty="0"/>
          </a:p>
        </p:txBody>
      </p:sp>
    </p:spTree>
    <p:extLst>
      <p:ext uri="{BB962C8B-B14F-4D97-AF65-F5344CB8AC3E}">
        <p14:creationId xmlns:p14="http://schemas.microsoft.com/office/powerpoint/2010/main" val="89101096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1205</Words>
  <Application>Microsoft Office PowerPoint</Application>
  <PresentationFormat>On-screen Show (16:9)</PresentationFormat>
  <Paragraphs>141</Paragraphs>
  <Slides>10</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Courier New</vt:lpstr>
      <vt:lpstr>Roboto Thin</vt:lpstr>
      <vt:lpstr>Dosis</vt:lpstr>
      <vt:lpstr>Roboto Black</vt:lpstr>
      <vt:lpstr>Arial</vt:lpstr>
      <vt:lpstr>Roboto</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Piao Ye</cp:lastModifiedBy>
  <cp:revision>20</cp:revision>
  <dcterms:modified xsi:type="dcterms:W3CDTF">2019-10-03T10:14:21Z</dcterms:modified>
</cp:coreProperties>
</file>